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657BB3E-E280-47A6-8AE3-F708A8B0FE63}">
  <a:tblStyle styleId="{B657BB3E-E280-47A6-8AE3-F708A8B0FE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08"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150550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Diana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NOTES</a:t>
            </a:r>
          </a:p>
          <a:p>
            <a:pPr marL="457200" lvl="0" indent="-228600" rtl="0">
              <a:spcBef>
                <a:spcPts val="0"/>
              </a:spcBef>
              <a:buChar char="➢"/>
            </a:pPr>
            <a:r>
              <a:rPr lang="en"/>
              <a:t>Original text was modified to be more accessible to 7th graders</a:t>
            </a:r>
          </a:p>
          <a:p>
            <a:pPr marL="457200" lvl="0" indent="-228600" rtl="0">
              <a:spcBef>
                <a:spcPts val="0"/>
              </a:spcBef>
              <a:buChar char="➢"/>
            </a:pPr>
            <a:r>
              <a:rPr lang="en"/>
              <a:t>Unit includes scaffolds to increase accessibility of the text</a:t>
            </a:r>
          </a:p>
          <a:p>
            <a:pPr marL="457200" lvl="0" indent="-228600" rtl="0">
              <a:spcBef>
                <a:spcPts val="0"/>
              </a:spcBef>
              <a:buChar char="➢"/>
            </a:pPr>
            <a:r>
              <a:rPr lang="en"/>
              <a:t>Supplemental tasks and texts = synthesis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WRITE curriculum re: summary writing</a:t>
            </a:r>
          </a:p>
          <a:p>
            <a:pPr rtl="0">
              <a:spcBef>
                <a:spcPts val="0"/>
              </a:spcBef>
              <a:buNone/>
            </a:pPr>
            <a:endParaRPr/>
          </a:p>
          <a:p>
            <a:pPr lvl="0" rtl="0">
              <a:spcBef>
                <a:spcPts val="0"/>
              </a:spcBef>
              <a:buNone/>
            </a:pPr>
            <a:r>
              <a:rPr lang="en"/>
              <a:t>Graff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WRITE curriculum re: summary writing</a:t>
            </a:r>
          </a:p>
          <a:p>
            <a:pPr lvl="0" rtl="0">
              <a:spcBef>
                <a:spcPts val="0"/>
              </a:spcBef>
              <a:buNone/>
            </a:pPr>
            <a:endParaRPr/>
          </a:p>
          <a:p>
            <a:pPr rtl="0">
              <a:spcBef>
                <a:spcPts val="0"/>
              </a:spcBef>
              <a:buNone/>
            </a:pPr>
            <a:r>
              <a:rPr lang="en"/>
              <a:t>Graff template</a:t>
            </a:r>
          </a:p>
          <a:p>
            <a:pPr marL="457200" lvl="0" indent="-228600" rtl="0">
              <a:spcBef>
                <a:spcPts val="0"/>
              </a:spcBef>
            </a:pPr>
            <a:r>
              <a:rPr lang="en"/>
              <a:t>Paragraph 1 = summary</a:t>
            </a:r>
          </a:p>
          <a:p>
            <a:pPr marL="457200" lvl="0" indent="-228600" rtl="0">
              <a:spcBef>
                <a:spcPts val="0"/>
              </a:spcBef>
            </a:pPr>
            <a:r>
              <a:rPr lang="en"/>
              <a:t>Paragraph 2 = opinion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NOTES</a:t>
            </a:r>
          </a:p>
          <a:p>
            <a:pPr marL="457200" lvl="0" indent="-228600" rtl="0">
              <a:spcBef>
                <a:spcPts val="0"/>
              </a:spcBef>
              <a:buChar char="➢"/>
            </a:pPr>
            <a:endParaRP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NOTES:</a:t>
            </a:r>
          </a:p>
          <a:p>
            <a:pPr marL="457200" lvl="0" indent="-228600" rtl="0">
              <a:spcBef>
                <a:spcPts val="0"/>
              </a:spcBef>
            </a:pPr>
            <a:r>
              <a:rPr lang="en"/>
              <a:t>2nd week of summer program</a:t>
            </a:r>
          </a:p>
          <a:p>
            <a:pPr marL="457200" lvl="0" indent="-228600" rtl="0">
              <a:spcBef>
                <a:spcPts val="0"/>
              </a:spcBef>
            </a:pPr>
            <a:r>
              <a:rPr lang="en"/>
              <a:t>Context:</a:t>
            </a:r>
          </a:p>
          <a:p>
            <a:pPr marL="914400" lvl="1" indent="-228600" rtl="0">
              <a:spcBef>
                <a:spcPts val="0"/>
              </a:spcBef>
            </a:pPr>
            <a:r>
              <a:rPr lang="en"/>
              <a:t>Quickwrite, watched videos of great people and discussed what made them great (EdPuzzle) -- pair shares w/stems and class discussion</a:t>
            </a:r>
          </a:p>
          <a:p>
            <a:pPr marL="914400" lvl="1" indent="-228600" rtl="0">
              <a:spcBef>
                <a:spcPts val="0"/>
              </a:spcBef>
            </a:pPr>
            <a:r>
              <a:rPr lang="en"/>
              <a:t>Wrote about the question FIRST and then read and recorded what they wrote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Practice for summative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Describe one thing you do well and one thing you wish you could do better.</a:t>
            </a:r>
          </a:p>
          <a:p>
            <a:pPr rtl="0">
              <a:spcBef>
                <a:spcPts val="0"/>
              </a:spcBef>
              <a:buNone/>
            </a:pPr>
            <a:endParaRPr/>
          </a:p>
          <a:p>
            <a:pPr lvl="0" rtl="0">
              <a:spcBef>
                <a:spcPts val="0"/>
              </a:spcBef>
              <a:buNone/>
            </a:pPr>
            <a:r>
              <a:rPr lang="en"/>
              <a:t>Written on first day of school.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NOTES:</a:t>
            </a:r>
          </a:p>
          <a:p>
            <a:pPr marL="457200" lvl="0" indent="-228600" rtl="0">
              <a:spcBef>
                <a:spcPts val="0"/>
              </a:spcBef>
            </a:pPr>
            <a:r>
              <a:rPr lang="en"/>
              <a:t>D = first introduction -- Name, role, years in education</a:t>
            </a:r>
          </a:p>
          <a:p>
            <a:pPr marL="457200" lvl="0" indent="-228600">
              <a:spcBef>
                <a:spcPts val="0"/>
              </a:spcBef>
            </a:pPr>
            <a:r>
              <a:rPr lang="en"/>
              <a:t>K = second intro + segue into title and reasoning for teaching summer bridge -- seeing ELD standards in action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Explain colors</a:t>
            </a:r>
          </a:p>
          <a:p>
            <a:pPr rtl="0">
              <a:spcBef>
                <a:spcPts val="0"/>
              </a:spcBef>
              <a:buNone/>
            </a:pPr>
            <a:endParaRPr/>
          </a:p>
          <a:p>
            <a:pPr lvl="0" rtl="0">
              <a:spcBef>
                <a:spcPts val="0"/>
              </a:spcBef>
              <a:buNone/>
            </a:pPr>
            <a:r>
              <a:rPr lang="en"/>
              <a:t>This student wrote the second paragraph by choice -- beginning level was only required to write the first paragraph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Fewer scaffolds -- student did not rely heavily on sentence frames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NOTES</a:t>
            </a:r>
          </a:p>
          <a:p>
            <a:pPr marL="457200" lvl="0" indent="-304800" rtl="0">
              <a:spcBef>
                <a:spcPts val="0"/>
              </a:spcBef>
              <a:buSzPct val="100000"/>
              <a:buFont typeface="Proxima Nova"/>
              <a:buChar char="➢"/>
            </a:pPr>
            <a:r>
              <a:rPr lang="en" sz="1200">
                <a:latin typeface="Proxima Nova"/>
                <a:ea typeface="Proxima Nova"/>
                <a:cs typeface="Proxima Nova"/>
                <a:sym typeface="Proxima Nova"/>
              </a:rPr>
              <a:t>All teachers are teachers of ELs and literacy.</a:t>
            </a:r>
          </a:p>
          <a:p>
            <a:pPr marL="457200" lvl="0" indent="-304800" rtl="0">
              <a:spcBef>
                <a:spcPts val="0"/>
              </a:spcBef>
              <a:buSzPct val="100000"/>
              <a:buFont typeface="Proxima Nova"/>
              <a:buChar char="➢"/>
            </a:pPr>
            <a:r>
              <a:rPr lang="en" sz="1200">
                <a:latin typeface="Proxima Nova"/>
                <a:ea typeface="Proxima Nova"/>
                <a:cs typeface="Proxima Nova"/>
                <a:sym typeface="Proxima Nova"/>
              </a:rPr>
              <a:t>Master schedule design and programming must be purposeful and strategic.</a:t>
            </a:r>
          </a:p>
          <a:p>
            <a:pPr marL="457200" lvl="0" indent="-304800" rtl="0">
              <a:spcBef>
                <a:spcPts val="0"/>
              </a:spcBef>
              <a:buSzPct val="100000"/>
              <a:buFont typeface="Proxima Nova"/>
              <a:buChar char="➢"/>
            </a:pPr>
            <a:r>
              <a:rPr lang="en" sz="1200">
                <a:latin typeface="Proxima Nova"/>
                <a:ea typeface="Proxima Nova"/>
                <a:cs typeface="Proxima Nova"/>
                <a:sym typeface="Proxima Nova"/>
              </a:rPr>
              <a:t>Teacher mindset and self-efficacy contributes to student success.</a:t>
            </a:r>
          </a:p>
          <a:p>
            <a:pPr marL="457200" lvl="0" indent="-304800" rtl="0">
              <a:spcBef>
                <a:spcPts val="0"/>
              </a:spcBef>
              <a:buSzPct val="100000"/>
              <a:buFont typeface="Proxima Nova"/>
              <a:buChar char="➢"/>
            </a:pPr>
            <a:r>
              <a:rPr lang="en" sz="1200">
                <a:latin typeface="Proxima Nova"/>
                <a:ea typeface="Proxima Nova"/>
                <a:cs typeface="Proxima Nova"/>
                <a:sym typeface="Proxima Nova"/>
              </a:rPr>
              <a:t>All adults must share the same vision and expectations.</a:t>
            </a:r>
          </a:p>
          <a:p>
            <a:pPr lvl="0" rtl="0">
              <a:spcBef>
                <a:spcPts val="0"/>
              </a:spcBef>
              <a:buNone/>
            </a:pPr>
            <a:endParaRPr sz="1200">
              <a:latin typeface="Proxima Nova"/>
              <a:ea typeface="Proxima Nova"/>
              <a:cs typeface="Proxima Nova"/>
              <a:sym typeface="Proxima Nova"/>
            </a:endParaRPr>
          </a:p>
          <a:p>
            <a:pPr rtl="0">
              <a:spcBef>
                <a:spcPts val="0"/>
              </a:spcBef>
              <a:buNone/>
            </a:pPr>
            <a:r>
              <a:rPr lang="en"/>
              <a:t>---------------------------------------------------------------------------------------------------------------------------------------------------------------------</a:t>
            </a:r>
          </a:p>
          <a:p>
            <a:pPr rtl="0">
              <a:spcBef>
                <a:spcPts val="0"/>
              </a:spcBef>
              <a:buNone/>
            </a:pPr>
            <a:endParaRPr/>
          </a:p>
          <a:p>
            <a:pPr rtl="0">
              <a:spcBef>
                <a:spcPts val="0"/>
              </a:spcBef>
              <a:buNone/>
            </a:pPr>
            <a:r>
              <a:rPr lang="en"/>
              <a:t>Instructional implications</a:t>
            </a:r>
          </a:p>
          <a:p>
            <a:pPr rtl="0">
              <a:spcBef>
                <a:spcPts val="0"/>
              </a:spcBef>
              <a:buNone/>
            </a:pPr>
            <a:r>
              <a:rPr lang="en"/>
              <a:t>Structural implications</a:t>
            </a:r>
          </a:p>
          <a:p>
            <a:pPr rtl="0">
              <a:spcBef>
                <a:spcPts val="0"/>
              </a:spcBef>
              <a:buNone/>
            </a:pPr>
            <a:r>
              <a:rPr lang="en"/>
              <a:t>Budget</a:t>
            </a:r>
          </a:p>
          <a:p>
            <a:pPr rtl="0">
              <a:spcBef>
                <a:spcPts val="0"/>
              </a:spcBef>
              <a:buNone/>
            </a:pPr>
            <a:r>
              <a:rPr lang="en"/>
              <a:t>Collaborative time</a:t>
            </a:r>
          </a:p>
          <a:p>
            <a:pPr rtl="0">
              <a:spcBef>
                <a:spcPts val="0"/>
              </a:spcBef>
              <a:buNone/>
            </a:pPr>
            <a:r>
              <a:rPr lang="en"/>
              <a:t>Flexible scheduling</a:t>
            </a:r>
          </a:p>
          <a:p>
            <a:pPr rtl="0">
              <a:spcBef>
                <a:spcPts val="0"/>
              </a:spcBef>
              <a:buNone/>
            </a:pPr>
            <a:r>
              <a:rPr lang="en"/>
              <a:t>Mindset/expectation</a:t>
            </a:r>
          </a:p>
          <a:p>
            <a:pPr rtl="0">
              <a:spcBef>
                <a:spcPts val="0"/>
              </a:spcBef>
              <a:buNone/>
            </a:pPr>
            <a:r>
              <a:rPr lang="en"/>
              <a:t>Teacher’s self-efficacy</a:t>
            </a:r>
          </a:p>
          <a:p>
            <a:pPr rtl="0">
              <a:spcBef>
                <a:spcPts val="0"/>
              </a:spcBef>
              <a:buNone/>
            </a:pPr>
            <a:r>
              <a:rPr lang="en"/>
              <a:t>PD</a:t>
            </a:r>
          </a:p>
          <a:p>
            <a:pPr rtl="0">
              <a:spcBef>
                <a:spcPts val="0"/>
              </a:spcBef>
              <a:buNone/>
            </a:pPr>
            <a:r>
              <a:rPr lang="en"/>
              <a:t>Staffing</a:t>
            </a:r>
          </a:p>
          <a:p>
            <a:pPr rtl="0">
              <a:spcBef>
                <a:spcPts val="0"/>
              </a:spcBef>
              <a:buNone/>
            </a:pPr>
            <a:r>
              <a:rPr lang="en"/>
              <a:t>Placement</a:t>
            </a:r>
          </a:p>
          <a:p>
            <a:pPr rtl="0">
              <a:spcBef>
                <a:spcPts val="0"/>
              </a:spcBef>
              <a:buNone/>
            </a:pPr>
            <a:endParaRPr/>
          </a:p>
          <a:p>
            <a:pPr lvl="0" rtl="0">
              <a:spcBef>
                <a:spcPts val="0"/>
              </a:spcBef>
              <a:buNone/>
            </a:pPr>
            <a:r>
              <a:rPr lang="en"/>
              <a:t>Take-aways:</a:t>
            </a:r>
          </a:p>
          <a:p>
            <a:pPr marL="457200" lvl="0" indent="-228600" rtl="0">
              <a:spcBef>
                <a:spcPts val="0"/>
              </a:spcBef>
              <a:buAutoNum type="arabicPeriod"/>
            </a:pPr>
            <a:r>
              <a:rPr lang="en"/>
              <a:t>All teachers are teachers of ELs</a:t>
            </a:r>
          </a:p>
          <a:p>
            <a:pPr marL="457200" lvl="0" indent="-228600" rtl="0">
              <a:spcBef>
                <a:spcPts val="0"/>
              </a:spcBef>
              <a:buAutoNum type="arabicPeriod"/>
            </a:pPr>
            <a:r>
              <a:rPr lang="en"/>
              <a:t>Programming (student schedules + design of master schedule); Multiple teachers -- staffing is essential + shared collaboration time</a:t>
            </a:r>
          </a:p>
          <a:p>
            <a:pPr marL="457200" lvl="0" indent="-228600" rtl="0">
              <a:spcBef>
                <a:spcPts val="0"/>
              </a:spcBef>
              <a:buAutoNum type="arabicPeriod"/>
            </a:pPr>
            <a:r>
              <a:rPr lang="en"/>
              <a:t>Mindset re: “readiness”</a:t>
            </a:r>
          </a:p>
          <a:p>
            <a:pPr marL="457200" lvl="0" indent="-228600" rtl="0">
              <a:spcBef>
                <a:spcPts val="0"/>
              </a:spcBef>
              <a:buAutoNum type="arabicPeriod"/>
            </a:pPr>
            <a:r>
              <a:rPr lang="en"/>
              <a:t>The role of translation</a:t>
            </a:r>
          </a:p>
          <a:p>
            <a:pPr rtl="0">
              <a:spcBef>
                <a:spcPts val="0"/>
              </a:spcBef>
              <a:buNone/>
            </a:pPr>
            <a:endParaRPr/>
          </a:p>
          <a:p>
            <a:pPr rtl="0">
              <a:spcBef>
                <a:spcPts val="0"/>
              </a:spcBef>
              <a:buNone/>
            </a:pPr>
            <a:r>
              <a:rPr lang="en"/>
              <a:t>Recommendations for 2016 Bridge Program:</a:t>
            </a:r>
          </a:p>
          <a:p>
            <a:pPr marL="457200" lvl="0" indent="-228600" rtl="0">
              <a:spcBef>
                <a:spcPts val="0"/>
              </a:spcBef>
              <a:buAutoNum type="arabicPeriod"/>
            </a:pPr>
            <a:r>
              <a:rPr lang="en"/>
              <a:t>Common conception re: purpose of translation in the class</a:t>
            </a:r>
          </a:p>
          <a:p>
            <a:pPr marL="457200" lvl="0" indent="-228600" rtl="0">
              <a:spcBef>
                <a:spcPts val="0"/>
              </a:spcBef>
              <a:buAutoNum type="arabicPeriod"/>
            </a:pPr>
            <a:r>
              <a:rPr lang="en"/>
              <a:t>Availability of class list + student data in advance</a:t>
            </a:r>
          </a:p>
          <a:p>
            <a:pPr marL="457200" lvl="0" indent="-228600" rtl="0">
              <a:spcBef>
                <a:spcPts val="0"/>
              </a:spcBef>
              <a:buAutoNum type="arabicPeriod"/>
            </a:pPr>
            <a:r>
              <a:rPr lang="en"/>
              <a:t>Placement needs to be more targeted and purposeful:</a:t>
            </a:r>
          </a:p>
          <a:p>
            <a:pPr marL="914400" lvl="1" indent="-228600" rtl="0">
              <a:spcBef>
                <a:spcPts val="0"/>
              </a:spcBef>
              <a:buAutoNum type="alphaLcPeriod"/>
            </a:pPr>
            <a:r>
              <a:rPr lang="en"/>
              <a:t>Students who are in between the levels on the continuum (emerging/expanding, etc.)</a:t>
            </a:r>
          </a:p>
          <a:p>
            <a:pPr marL="914400" lvl="1" indent="-228600" rtl="0">
              <a:spcBef>
                <a:spcPts val="0"/>
              </a:spcBef>
              <a:buAutoNum type="alphaLcPeriod"/>
            </a:pPr>
            <a:r>
              <a:rPr lang="en"/>
              <a:t>Multiple measures</a:t>
            </a:r>
          </a:p>
          <a:p>
            <a:pPr marL="457200" lvl="0" indent="-228600" rtl="0">
              <a:spcBef>
                <a:spcPts val="0"/>
              </a:spcBef>
              <a:buAutoNum type="arabicPeriod"/>
            </a:pPr>
            <a:r>
              <a:rPr lang="en"/>
              <a:t>Better communication of purpose</a:t>
            </a:r>
          </a:p>
          <a:p>
            <a:pPr marL="457200" lvl="0" indent="-228600" rtl="0">
              <a:spcBef>
                <a:spcPts val="0"/>
              </a:spcBef>
              <a:buAutoNum type="arabicPeriod"/>
            </a:pPr>
            <a:r>
              <a:rPr lang="en"/>
              <a:t>Timeliness of recommendations</a:t>
            </a:r>
          </a:p>
          <a:p>
            <a:pPr marL="457200" lvl="0" indent="-228600" rtl="0">
              <a:spcBef>
                <a:spcPts val="0"/>
              </a:spcBef>
              <a:buAutoNum type="arabicPeriod"/>
            </a:pPr>
            <a:r>
              <a:rPr lang="en"/>
              <a:t>English teacher</a:t>
            </a:r>
          </a:p>
          <a:p>
            <a:pPr marL="457200" lvl="0" indent="-228600" rtl="0">
              <a:spcBef>
                <a:spcPts val="0"/>
              </a:spcBef>
              <a:buAutoNum type="arabicPeriod"/>
            </a:pPr>
            <a:r>
              <a:rPr lang="en"/>
              <a:t>Formative</a:t>
            </a:r>
          </a:p>
          <a:p>
            <a:pPr marL="457200" lvl="0" indent="-228600">
              <a:spcBef>
                <a:spcPts val="0"/>
              </a:spcBef>
              <a:buAutoNum type="arabicPeriod"/>
            </a:pPr>
            <a:r>
              <a:rPr lang="en"/>
              <a:t>2 field trips instead of 1; guest speaker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Kathy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NOTES:</a:t>
            </a:r>
          </a:p>
          <a:p>
            <a:pPr marL="457200" lvl="0" indent="-228600" rtl="0">
              <a:spcBef>
                <a:spcPts val="0"/>
              </a:spcBef>
            </a:pPr>
            <a:r>
              <a:rPr lang="en"/>
              <a:t>Disproportionate # of beginning vs. int./early adv. enrolled in summer bridge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NOTES:</a:t>
            </a:r>
          </a:p>
          <a:p>
            <a:pPr marL="457200" lvl="0" indent="-228600" rtl="0">
              <a:spcBef>
                <a:spcPts val="0"/>
              </a:spcBef>
            </a:pPr>
            <a:r>
              <a:rPr lang="en"/>
              <a:t>Disproportionality -- </a:t>
            </a:r>
          </a:p>
          <a:p>
            <a:pPr marL="457200" lvl="0" indent="-228600" rtl="0">
              <a:spcBef>
                <a:spcPts val="0"/>
              </a:spcBef>
            </a:pPr>
            <a:r>
              <a:rPr lang="en"/>
              <a:t>LTELs -- SpEd or mainstream, but not reclassified -- perhaps those students are already getting support?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Kathy</a:t>
            </a:r>
          </a:p>
          <a:p>
            <a:pPr rtl="0">
              <a:spcBef>
                <a:spcPts val="0"/>
              </a:spcBef>
              <a:buNone/>
            </a:pPr>
            <a:endParaRPr/>
          </a:p>
          <a:p>
            <a:pPr rtl="0">
              <a:spcBef>
                <a:spcPts val="0"/>
              </a:spcBef>
              <a:buNone/>
            </a:pPr>
            <a:r>
              <a:rPr lang="en"/>
              <a:t>For more demographic data, see slides 33-37</a:t>
            </a:r>
          </a:p>
          <a:p>
            <a:pPr rtl="0">
              <a:spcBef>
                <a:spcPts val="0"/>
              </a:spcBef>
              <a:buNone/>
            </a:pPr>
            <a:endParaRPr/>
          </a:p>
          <a:p>
            <a:pPr lvl="0" rtl="0">
              <a:spcBef>
                <a:spcPts val="0"/>
              </a:spcBef>
              <a:buNone/>
            </a:pPr>
            <a:r>
              <a:rPr lang="en"/>
              <a:t>NOTES:</a:t>
            </a:r>
          </a:p>
          <a:p>
            <a:pPr marL="457200" lvl="0" indent="-228600" rtl="0">
              <a:spcBef>
                <a:spcPts val="0"/>
              </a:spcBef>
            </a:pPr>
            <a:r>
              <a:rPr lang="en"/>
              <a:t>Disproportionate # of beginning vs. int./early adv. enrolled in summer bridge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Kathy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Kathy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NOTES</a:t>
            </a:r>
          </a:p>
          <a:p>
            <a:pPr marL="457200" lvl="0" indent="-228600" rtl="0">
              <a:spcBef>
                <a:spcPts val="0"/>
              </a:spcBef>
            </a:pPr>
            <a:r>
              <a:rPr lang="en"/>
              <a:t>Experiment with a text-based and integrated approach</a:t>
            </a:r>
          </a:p>
          <a:p>
            <a:pPr marL="457200" lvl="0" indent="-228600" rtl="0">
              <a:spcBef>
                <a:spcPts val="0"/>
              </a:spcBef>
            </a:pPr>
            <a:r>
              <a:rPr lang="en"/>
              <a:t>High rigor, high support</a:t>
            </a:r>
          </a:p>
          <a:p>
            <a:pPr marL="457200" lvl="0" indent="-228600" rtl="0">
              <a:spcBef>
                <a:spcPts val="0"/>
              </a:spcBef>
            </a:pPr>
            <a:r>
              <a:rPr lang="en"/>
              <a:t>Observe the new EL standards in action w/CUHSD students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Characteristics of Adults:</a:t>
            </a:r>
          </a:p>
          <a:p>
            <a:pPr rtl="0">
              <a:spcBef>
                <a:spcPts val="0"/>
              </a:spcBef>
              <a:buNone/>
            </a:pPr>
            <a:endParaRPr/>
          </a:p>
          <a:p>
            <a:pPr rtl="0">
              <a:spcBef>
                <a:spcPts val="0"/>
              </a:spcBef>
              <a:buNone/>
            </a:pPr>
            <a:r>
              <a:rPr lang="en"/>
              <a:t>Teachers</a:t>
            </a:r>
          </a:p>
          <a:p>
            <a:pPr marL="457200" lvl="0" indent="-228600" rtl="0">
              <a:spcBef>
                <a:spcPts val="0"/>
              </a:spcBef>
            </a:pPr>
            <a:r>
              <a:rPr lang="en"/>
              <a:t>Practitioners and researchers -- lifelong learners; risk-takers</a:t>
            </a:r>
          </a:p>
          <a:p>
            <a:pPr marL="457200" lvl="0" indent="-228600" rtl="0">
              <a:spcBef>
                <a:spcPts val="0"/>
              </a:spcBef>
            </a:pPr>
            <a:r>
              <a:rPr lang="en"/>
              <a:t>Bilingual</a:t>
            </a:r>
          </a:p>
          <a:p>
            <a:pPr marL="457200" lvl="0" indent="-228600" rtl="0">
              <a:spcBef>
                <a:spcPts val="0"/>
              </a:spcBef>
            </a:pPr>
            <a:r>
              <a:rPr lang="en"/>
              <a:t>English teachers w/background in AP English Language</a:t>
            </a:r>
          </a:p>
          <a:p>
            <a:pPr marL="457200" lvl="0" indent="-228600" rtl="0">
              <a:spcBef>
                <a:spcPts val="0"/>
              </a:spcBef>
            </a:pPr>
            <a:r>
              <a:rPr lang="en"/>
              <a:t>Comfortable with technology</a:t>
            </a:r>
          </a:p>
          <a:p>
            <a:pPr rtl="0">
              <a:spcBef>
                <a:spcPts val="0"/>
              </a:spcBef>
              <a:buNone/>
            </a:pPr>
            <a:endParaRPr/>
          </a:p>
          <a:p>
            <a:pPr rtl="0">
              <a:spcBef>
                <a:spcPts val="0"/>
              </a:spcBef>
              <a:buNone/>
            </a:pPr>
            <a:r>
              <a:rPr lang="en"/>
              <a:t>Bilingual Aide</a:t>
            </a:r>
          </a:p>
          <a:p>
            <a:pPr marL="457200" lvl="0" indent="-228600" rtl="0">
              <a:spcBef>
                <a:spcPts val="0"/>
              </a:spcBef>
            </a:pPr>
            <a:r>
              <a:rPr lang="en"/>
              <a:t>Background in SpEd</a:t>
            </a:r>
          </a:p>
          <a:p>
            <a:pPr marL="457200" lvl="0" indent="-228600" rtl="0">
              <a:spcBef>
                <a:spcPts val="0"/>
              </a:spcBef>
            </a:pPr>
            <a:r>
              <a:rPr lang="en"/>
              <a:t>Little to no prior knowledge of literacy or CCSS standards for ELA/literacy and ELD</a:t>
            </a:r>
          </a:p>
          <a:p>
            <a:pPr marL="457200" lvl="0" indent="-228600" rtl="0">
              <a:spcBef>
                <a:spcPts val="0"/>
              </a:spcBef>
            </a:pPr>
            <a:r>
              <a:rPr lang="en"/>
              <a:t>Bilingual -- fluent in Spanish and English</a:t>
            </a:r>
          </a:p>
          <a:p>
            <a:pPr marL="457200" lvl="0" indent="-228600" rtl="0">
              <a:spcBef>
                <a:spcPts val="0"/>
              </a:spcBef>
            </a:pPr>
            <a:r>
              <a:rPr lang="en"/>
              <a:t>Buy-in -- gave input re: lessons, instructional decisions, etc.</a:t>
            </a:r>
          </a:p>
          <a:p>
            <a:pPr marL="457200" lvl="0" indent="-228600" rtl="0">
              <a:spcBef>
                <a:spcPts val="0"/>
              </a:spcBef>
            </a:pPr>
            <a:r>
              <a:rPr lang="en"/>
              <a:t>Relied on translation for Spanish-speaking students, esp. CELDT 1</a:t>
            </a:r>
          </a:p>
          <a:p>
            <a:pPr marL="457200" lvl="0" indent="-228600" rtl="0">
              <a:spcBef>
                <a:spcPts val="0"/>
              </a:spcBef>
            </a:pPr>
            <a:r>
              <a:rPr lang="en"/>
              <a:t>Instrumental in finding out more about students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NOTES</a:t>
            </a:r>
          </a:p>
          <a:p>
            <a:pPr marL="457200" lvl="0" indent="-228600" rtl="0">
              <a:spcBef>
                <a:spcPts val="0"/>
              </a:spcBef>
              <a:buChar char="➢"/>
            </a:pPr>
            <a:r>
              <a:rPr lang="en"/>
              <a:t>Original text was modified to be more accessible to 7th graders</a:t>
            </a:r>
          </a:p>
          <a:p>
            <a:pPr marL="457200" lvl="0" indent="-228600" rtl="0">
              <a:spcBef>
                <a:spcPts val="0"/>
              </a:spcBef>
              <a:buChar char="➢"/>
            </a:pPr>
            <a:r>
              <a:rPr lang="en"/>
              <a:t>Unit includes scaffolds to increase accessibility of the text</a:t>
            </a:r>
          </a:p>
          <a:p>
            <a:pPr marL="457200" lvl="0" indent="-228600" rtl="0">
              <a:spcBef>
                <a:spcPts val="0"/>
              </a:spcBef>
              <a:buChar char="➢"/>
            </a:pPr>
            <a:r>
              <a:rPr lang="en"/>
              <a:t>Supplemental tasks and texts = synthesis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cxnSp>
        <p:nvCxnSpPr>
          <p:cNvPr id="9" name="Shape 9"/>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0" name="Shape 10"/>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11" name="Shape 11"/>
          <p:cNvSpPr txBox="1">
            <a:spLocks noGrp="1"/>
          </p:cNvSpPr>
          <p:nvPr>
            <p:ph type="subTitle" idx="1"/>
          </p:nvPr>
        </p:nvSpPr>
        <p:spPr>
          <a:xfrm>
            <a:off x="510450" y="3182312"/>
            <a:ext cx="8123100" cy="6299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400">
                <a:solidFill>
                  <a:schemeClr val="lt1"/>
                </a:solidFill>
              </a:defRPr>
            </a:lvl1pPr>
            <a:lvl2pPr>
              <a:lnSpc>
                <a:spcPct val="100000"/>
              </a:lnSpc>
              <a:spcBef>
                <a:spcPts val="0"/>
              </a:spcBef>
              <a:spcAft>
                <a:spcPts val="0"/>
              </a:spcAft>
              <a:buClr>
                <a:schemeClr val="lt1"/>
              </a:buClr>
              <a:buSzPct val="100000"/>
              <a:buNone/>
              <a:defRPr sz="2400">
                <a:solidFill>
                  <a:schemeClr val="lt1"/>
                </a:solidFill>
              </a:defRPr>
            </a:lvl2pPr>
            <a:lvl3pPr>
              <a:lnSpc>
                <a:spcPct val="100000"/>
              </a:lnSpc>
              <a:spcBef>
                <a:spcPts val="0"/>
              </a:spcBef>
              <a:spcAft>
                <a:spcPts val="0"/>
              </a:spcAft>
              <a:buClr>
                <a:schemeClr val="lt1"/>
              </a:buClr>
              <a:buSzPct val="100000"/>
              <a:buNone/>
              <a:defRPr sz="2400">
                <a:solidFill>
                  <a:schemeClr val="lt1"/>
                </a:solidFill>
              </a:defRPr>
            </a:lvl3pPr>
            <a:lvl4pPr>
              <a:lnSpc>
                <a:spcPct val="100000"/>
              </a:lnSpc>
              <a:spcBef>
                <a:spcPts val="0"/>
              </a:spcBef>
              <a:spcAft>
                <a:spcPts val="0"/>
              </a:spcAft>
              <a:buClr>
                <a:schemeClr val="lt1"/>
              </a:buClr>
              <a:buSzPct val="100000"/>
              <a:buNone/>
              <a:defRPr sz="2400">
                <a:solidFill>
                  <a:schemeClr val="lt1"/>
                </a:solidFill>
              </a:defRPr>
            </a:lvl4pPr>
            <a:lvl5pPr>
              <a:lnSpc>
                <a:spcPct val="100000"/>
              </a:lnSpc>
              <a:spcBef>
                <a:spcPts val="0"/>
              </a:spcBef>
              <a:spcAft>
                <a:spcPts val="0"/>
              </a:spcAft>
              <a:buClr>
                <a:schemeClr val="lt1"/>
              </a:buClr>
              <a:buSzPct val="100000"/>
              <a:buNone/>
              <a:defRPr sz="2400">
                <a:solidFill>
                  <a:schemeClr val="lt1"/>
                </a:solidFill>
              </a:defRPr>
            </a:lvl5pPr>
            <a:lvl6pPr>
              <a:lnSpc>
                <a:spcPct val="100000"/>
              </a:lnSpc>
              <a:spcBef>
                <a:spcPts val="0"/>
              </a:spcBef>
              <a:spcAft>
                <a:spcPts val="0"/>
              </a:spcAft>
              <a:buClr>
                <a:schemeClr val="lt1"/>
              </a:buClr>
              <a:buSzPct val="100000"/>
              <a:buNone/>
              <a:defRPr sz="2400">
                <a:solidFill>
                  <a:schemeClr val="lt1"/>
                </a:solidFill>
              </a:defRPr>
            </a:lvl6pPr>
            <a:lvl7pPr>
              <a:lnSpc>
                <a:spcPct val="100000"/>
              </a:lnSpc>
              <a:spcBef>
                <a:spcPts val="0"/>
              </a:spcBef>
              <a:spcAft>
                <a:spcPts val="0"/>
              </a:spcAft>
              <a:buClr>
                <a:schemeClr val="lt1"/>
              </a:buClr>
              <a:buSzPct val="100000"/>
              <a:buNone/>
              <a:defRPr sz="2400">
                <a:solidFill>
                  <a:schemeClr val="lt1"/>
                </a:solidFill>
              </a:defRPr>
            </a:lvl7pPr>
            <a:lvl8pPr>
              <a:lnSpc>
                <a:spcPct val="100000"/>
              </a:lnSpc>
              <a:spcBef>
                <a:spcPts val="0"/>
              </a:spcBef>
              <a:spcAft>
                <a:spcPts val="0"/>
              </a:spcAft>
              <a:buClr>
                <a:schemeClr val="lt1"/>
              </a:buClr>
              <a:buSzPct val="100000"/>
              <a:buNone/>
              <a:defRPr sz="2400">
                <a:solidFill>
                  <a:schemeClr val="lt1"/>
                </a:solidFill>
              </a:defRPr>
            </a:lvl8pPr>
            <a:lvl9pPr>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49" name="Shape 49"/>
          <p:cNvSpPr txBox="1">
            <a:spLocks noGrp="1"/>
          </p:cNvSpPr>
          <p:nvPr>
            <p:ph type="title"/>
          </p:nvPr>
        </p:nvSpPr>
        <p:spPr>
          <a:xfrm>
            <a:off x="311700" y="991475"/>
            <a:ext cx="8520599" cy="1917899"/>
          </a:xfrm>
          <a:prstGeom prst="rect">
            <a:avLst/>
          </a:prstGeom>
        </p:spPr>
        <p:txBody>
          <a:bodyPr lIns="91425" tIns="91425" rIns="91425" bIns="91425" anchor="ctr" anchorCtr="0"/>
          <a:lstStyle>
            <a:lvl1pPr algn="ctr">
              <a:spcBef>
                <a:spcPts val="0"/>
              </a:spcBef>
              <a:buSzPct val="100000"/>
              <a:defRPr sz="14000" b="1"/>
            </a:lvl1pPr>
            <a:lvl2pPr algn="ctr">
              <a:spcBef>
                <a:spcPts val="0"/>
              </a:spcBef>
              <a:buSzPct val="100000"/>
              <a:defRPr sz="14000" b="1"/>
            </a:lvl2pPr>
            <a:lvl3pPr algn="ctr">
              <a:spcBef>
                <a:spcPts val="0"/>
              </a:spcBef>
              <a:buSzPct val="100000"/>
              <a:defRPr sz="14000" b="1"/>
            </a:lvl3pPr>
            <a:lvl4pPr algn="ctr">
              <a:spcBef>
                <a:spcPts val="0"/>
              </a:spcBef>
              <a:buSzPct val="100000"/>
              <a:defRPr sz="14000" b="1"/>
            </a:lvl4pPr>
            <a:lvl5pPr algn="ctr">
              <a:spcBef>
                <a:spcPts val="0"/>
              </a:spcBef>
              <a:buSzPct val="100000"/>
              <a:defRPr sz="14000" b="1"/>
            </a:lvl5pPr>
            <a:lvl6pPr algn="ctr">
              <a:spcBef>
                <a:spcPts val="0"/>
              </a:spcBef>
              <a:buSzPct val="100000"/>
              <a:defRPr sz="14000" b="1"/>
            </a:lvl6pPr>
            <a:lvl7pPr algn="ctr">
              <a:spcBef>
                <a:spcPts val="0"/>
              </a:spcBef>
              <a:buSzPct val="100000"/>
              <a:defRPr sz="14000" b="1"/>
            </a:lvl7pPr>
            <a:lvl8pPr algn="ctr">
              <a:spcBef>
                <a:spcPts val="0"/>
              </a:spcBef>
              <a:buSzPct val="100000"/>
              <a:defRPr sz="14000" b="1"/>
            </a:lvl8pPr>
            <a:lvl9pPr algn="ctr">
              <a:spcBef>
                <a:spcPts val="0"/>
              </a:spcBef>
              <a:buSzPct val="100000"/>
              <a:defRPr sz="14000" b="1"/>
            </a:lvl9pPr>
          </a:lstStyle>
          <a:p>
            <a:endParaRPr/>
          </a:p>
        </p:txBody>
      </p:sp>
      <p:sp>
        <p:nvSpPr>
          <p:cNvPr id="50" name="Shape 50"/>
          <p:cNvSpPr txBox="1">
            <a:spLocks noGrp="1"/>
          </p:cNvSpPr>
          <p:nvPr>
            <p:ph type="body" idx="1"/>
          </p:nvPr>
        </p:nvSpPr>
        <p:spPr>
          <a:xfrm>
            <a:off x="311700" y="3071300"/>
            <a:ext cx="8520599" cy="9017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cxnSp>
        <p:nvCxnSpPr>
          <p:cNvPr id="14" name="Shape 14"/>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5" name="Shape 15"/>
          <p:cNvSpPr txBox="1">
            <a:spLocks noGrp="1"/>
          </p:cNvSpPr>
          <p:nvPr>
            <p:ph type="title"/>
          </p:nvPr>
        </p:nvSpPr>
        <p:spPr>
          <a:xfrm>
            <a:off x="510450" y="2057400"/>
            <a:ext cx="8123100" cy="778800"/>
          </a:xfrm>
          <a:prstGeom prst="rect">
            <a:avLst/>
          </a:prstGeom>
        </p:spPr>
        <p:txBody>
          <a:bodyPr lIns="91425" tIns="91425" rIns="91425" bIns="91425" anchor="b" anchorCtr="0"/>
          <a:lstStyle>
            <a:lvl1pPr>
              <a:spcBef>
                <a:spcPts val="0"/>
              </a:spcBef>
              <a:buClr>
                <a:schemeClr val="lt1"/>
              </a:buClr>
              <a:buSzPct val="100000"/>
              <a:defRPr sz="3600">
                <a:solidFill>
                  <a:schemeClr val="lt1"/>
                </a:solidFill>
              </a:defRPr>
            </a:lvl1pPr>
            <a:lvl2pPr>
              <a:spcBef>
                <a:spcPts val="0"/>
              </a:spcBef>
              <a:buClr>
                <a:schemeClr val="lt1"/>
              </a:buClr>
              <a:buSzPct val="100000"/>
              <a:defRPr sz="3600">
                <a:solidFill>
                  <a:schemeClr val="lt1"/>
                </a:solidFill>
              </a:defRPr>
            </a:lvl2pPr>
            <a:lvl3pPr>
              <a:spcBef>
                <a:spcPts val="0"/>
              </a:spcBef>
              <a:buClr>
                <a:schemeClr val="lt1"/>
              </a:buClr>
              <a:buSzPct val="100000"/>
              <a:defRPr sz="3600">
                <a:solidFill>
                  <a:schemeClr val="lt1"/>
                </a:solidFill>
              </a:defRPr>
            </a:lvl3pPr>
            <a:lvl4pPr>
              <a:spcBef>
                <a:spcPts val="0"/>
              </a:spcBef>
              <a:buClr>
                <a:schemeClr val="lt1"/>
              </a:buClr>
              <a:buSzPct val="100000"/>
              <a:defRPr sz="3600">
                <a:solidFill>
                  <a:schemeClr val="lt1"/>
                </a:solidFill>
              </a:defRPr>
            </a:lvl4pPr>
            <a:lvl5pPr>
              <a:spcBef>
                <a:spcPts val="0"/>
              </a:spcBef>
              <a:buClr>
                <a:schemeClr val="lt1"/>
              </a:buClr>
              <a:buSzPct val="100000"/>
              <a:defRPr sz="3600">
                <a:solidFill>
                  <a:schemeClr val="lt1"/>
                </a:solidFill>
              </a:defRPr>
            </a:lvl5pPr>
            <a:lvl6pPr>
              <a:spcBef>
                <a:spcPts val="0"/>
              </a:spcBef>
              <a:buClr>
                <a:schemeClr val="lt1"/>
              </a:buClr>
              <a:buSzPct val="100000"/>
              <a:defRPr sz="3600">
                <a:solidFill>
                  <a:schemeClr val="lt1"/>
                </a:solidFill>
              </a:defRPr>
            </a:lvl6pPr>
            <a:lvl7pPr>
              <a:spcBef>
                <a:spcPts val="0"/>
              </a:spcBef>
              <a:buClr>
                <a:schemeClr val="lt1"/>
              </a:buClr>
              <a:buSzPct val="100000"/>
              <a:defRPr sz="3600">
                <a:solidFill>
                  <a:schemeClr val="lt1"/>
                </a:solidFill>
              </a:defRPr>
            </a:lvl7pPr>
            <a:lvl8pPr>
              <a:spcBef>
                <a:spcPts val="0"/>
              </a:spcBef>
              <a:buClr>
                <a:schemeClr val="lt1"/>
              </a:buClr>
              <a:buSzPct val="100000"/>
              <a:defRPr sz="3600">
                <a:solidFill>
                  <a:schemeClr val="lt1"/>
                </a:solidFill>
              </a:defRPr>
            </a:lvl8pPr>
            <a:lvl9pPr>
              <a:spcBef>
                <a:spcPts val="0"/>
              </a:spcBef>
              <a:buClr>
                <a:schemeClr val="lt1"/>
              </a:buClr>
              <a:buSzPct val="100000"/>
              <a:defRPr sz="3600">
                <a:solidFill>
                  <a:schemeClr val="lt1"/>
                </a:solidFill>
              </a:defRPr>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9" name="Shape 1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5" name="Shape 25"/>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2" name="Shape 3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7975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0" name="Shape 40"/>
          <p:cNvSpPr txBox="1">
            <a:spLocks noGrp="1"/>
          </p:cNvSpPr>
          <p:nvPr>
            <p:ph type="title"/>
          </p:nvPr>
        </p:nvSpPr>
        <p:spPr>
          <a:xfrm>
            <a:off x="265500" y="1205825"/>
            <a:ext cx="4045199" cy="15095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1" name="Shape 41"/>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buChar char="❏"/>
              <a:defRPr sz="2400">
                <a:solidFill>
                  <a:schemeClr val="lt1"/>
                </a:solidFill>
              </a:defRPr>
            </a:lvl1pPr>
            <a:lvl2pPr>
              <a:spcBef>
                <a:spcPts val="0"/>
              </a:spcBef>
              <a:buClr>
                <a:schemeClr val="lt1"/>
              </a:buClr>
              <a:buChar char="❏"/>
              <a:defRPr>
                <a:solidFill>
                  <a:schemeClr val="lt1"/>
                </a:solidFill>
              </a:defRPr>
            </a:lvl2pPr>
            <a:lvl3pPr>
              <a:spcBef>
                <a:spcPts val="0"/>
              </a:spcBef>
              <a:buClr>
                <a:schemeClr val="lt1"/>
              </a:buClr>
              <a:buChar char="❏"/>
              <a:defRPr>
                <a:solidFill>
                  <a:schemeClr val="lt1"/>
                </a:solidFill>
              </a:defRPr>
            </a:lvl3pPr>
            <a:lvl4pPr>
              <a:spcBef>
                <a:spcPts val="0"/>
              </a:spcBef>
              <a:buClr>
                <a:schemeClr val="lt1"/>
              </a:buClr>
              <a:buChar char="❏"/>
              <a:defRPr>
                <a:solidFill>
                  <a:schemeClr val="lt1"/>
                </a:solidFill>
              </a:defRPr>
            </a:lvl4pPr>
            <a:lvl5pPr>
              <a:spcBef>
                <a:spcPts val="0"/>
              </a:spcBef>
              <a:buClr>
                <a:schemeClr val="lt1"/>
              </a:buClr>
              <a:buChar char="❏"/>
              <a:defRPr>
                <a:solidFill>
                  <a:schemeClr val="lt1"/>
                </a:solidFill>
              </a:defRPr>
            </a:lvl5pPr>
            <a:lvl6pPr>
              <a:spcBef>
                <a:spcPts val="0"/>
              </a:spcBef>
              <a:buClr>
                <a:schemeClr val="lt1"/>
              </a:buClr>
              <a:buChar char="❏"/>
              <a:defRPr>
                <a:solidFill>
                  <a:schemeClr val="lt1"/>
                </a:solidFill>
              </a:defRPr>
            </a:lvl6pPr>
            <a:lvl7pPr>
              <a:spcBef>
                <a:spcPts val="0"/>
              </a:spcBef>
              <a:buClr>
                <a:schemeClr val="lt1"/>
              </a:buClr>
              <a:buChar char="❏"/>
              <a:defRPr>
                <a:solidFill>
                  <a:schemeClr val="lt1"/>
                </a:solidFill>
              </a:defRPr>
            </a:lvl7pPr>
            <a:lvl8pPr>
              <a:spcBef>
                <a:spcPts val="0"/>
              </a:spcBef>
              <a:buClr>
                <a:schemeClr val="lt1"/>
              </a:buClr>
              <a:buChar char="❏"/>
              <a:defRPr>
                <a:solidFill>
                  <a:schemeClr val="lt1"/>
                </a:solidFill>
              </a:defRPr>
            </a:lvl8pPr>
            <a:lvl9pPr>
              <a:spcBef>
                <a:spcPts val="0"/>
              </a:spcBef>
              <a:buClr>
                <a:schemeClr val="lt1"/>
              </a:buClr>
              <a:buChar char="❏"/>
              <a:defRPr>
                <a:solidFill>
                  <a:schemeClr val="lt1"/>
                </a:solidFill>
              </a:defRPr>
            </a:lvl9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68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z83W5w"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com/v/P6gM5bGyVoI"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youtube.com/v/GtrqfDTO-50"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mailto:dnguyen@cuhsd.org" TargetMode="External"/><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hyperlink" Target="mailto:kthomas@cuhsd.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80375" y="556850"/>
            <a:ext cx="4045199" cy="3557100"/>
          </a:xfrm>
          <a:prstGeom prst="rect">
            <a:avLst/>
          </a:prstGeom>
          <a:ln>
            <a:noFill/>
          </a:ln>
        </p:spPr>
        <p:txBody>
          <a:bodyPr lIns="91425" tIns="91425" rIns="91425" bIns="91425" anchor="b" anchorCtr="0">
            <a:noAutofit/>
          </a:bodyPr>
          <a:lstStyle/>
          <a:p>
            <a:pPr algn="l" rtl="0">
              <a:spcBef>
                <a:spcPts val="0"/>
              </a:spcBef>
              <a:buNone/>
            </a:pPr>
            <a:r>
              <a:rPr lang="en" sz="3000" b="1">
                <a:solidFill>
                  <a:srgbClr val="FF5252"/>
                </a:solidFill>
              </a:rPr>
              <a:t>Options for following along on your device:</a:t>
            </a:r>
          </a:p>
          <a:p>
            <a:pPr algn="l" rtl="0">
              <a:spcBef>
                <a:spcPts val="0"/>
              </a:spcBef>
              <a:buNone/>
            </a:pPr>
            <a:endParaRPr sz="1800" b="1">
              <a:solidFill>
                <a:srgbClr val="FF5252"/>
              </a:solidFill>
            </a:endParaRPr>
          </a:p>
          <a:p>
            <a:pPr marL="457200" lvl="0" indent="-381000" algn="l" rtl="0">
              <a:spcBef>
                <a:spcPts val="0"/>
              </a:spcBef>
              <a:buClr>
                <a:schemeClr val="lt2"/>
              </a:buClr>
              <a:buSzPct val="100000"/>
              <a:buChar char="➢"/>
            </a:pPr>
            <a:r>
              <a:rPr lang="en" sz="2400">
                <a:solidFill>
                  <a:srgbClr val="000000"/>
                </a:solidFill>
              </a:rPr>
              <a:t>Snap the QR code</a:t>
            </a:r>
          </a:p>
          <a:p>
            <a:pPr lvl="0" algn="l" rtl="0">
              <a:spcBef>
                <a:spcPts val="0"/>
              </a:spcBef>
              <a:buNone/>
            </a:pPr>
            <a:endParaRPr sz="2400">
              <a:solidFill>
                <a:srgbClr val="000000"/>
              </a:solidFill>
            </a:endParaRPr>
          </a:p>
          <a:p>
            <a:pPr marL="457200" lvl="0" indent="-381000" algn="l" rtl="0">
              <a:spcBef>
                <a:spcPts val="0"/>
              </a:spcBef>
              <a:buClr>
                <a:schemeClr val="lt2"/>
              </a:buClr>
              <a:buSzPct val="100000"/>
              <a:buChar char="➢"/>
            </a:pPr>
            <a:r>
              <a:rPr lang="en" sz="2400">
                <a:solidFill>
                  <a:srgbClr val="000000"/>
                </a:solidFill>
              </a:rPr>
              <a:t>Go to the link</a:t>
            </a:r>
          </a:p>
          <a:p>
            <a:pPr lvl="0" algn="l" rtl="0">
              <a:spcBef>
                <a:spcPts val="0"/>
              </a:spcBef>
              <a:buNone/>
            </a:pPr>
            <a:endParaRPr sz="2400">
              <a:solidFill>
                <a:srgbClr val="000000"/>
              </a:solidFill>
            </a:endParaRPr>
          </a:p>
          <a:p>
            <a:pPr marL="457200" lvl="0" indent="-381000" algn="l">
              <a:spcBef>
                <a:spcPts val="0"/>
              </a:spcBef>
              <a:buClr>
                <a:schemeClr val="lt2"/>
              </a:buClr>
              <a:buSzPct val="100000"/>
              <a:buChar char="➢"/>
            </a:pPr>
            <a:r>
              <a:rPr lang="en" sz="2400">
                <a:solidFill>
                  <a:srgbClr val="000000"/>
                </a:solidFill>
              </a:rPr>
              <a:t>Click on the summit website link</a:t>
            </a:r>
          </a:p>
        </p:txBody>
      </p:sp>
      <p:sp>
        <p:nvSpPr>
          <p:cNvPr id="56" name="Shape 56"/>
          <p:cNvSpPr txBox="1">
            <a:spLocks noGrp="1"/>
          </p:cNvSpPr>
          <p:nvPr>
            <p:ph type="subTitle" idx="1"/>
          </p:nvPr>
        </p:nvSpPr>
        <p:spPr>
          <a:xfrm>
            <a:off x="4910250" y="3437150"/>
            <a:ext cx="4045199" cy="676800"/>
          </a:xfrm>
          <a:prstGeom prst="rect">
            <a:avLst/>
          </a:prstGeom>
        </p:spPr>
        <p:txBody>
          <a:bodyPr lIns="91425" tIns="91425" rIns="91425" bIns="91425" anchor="t" anchorCtr="0">
            <a:noAutofit/>
          </a:bodyPr>
          <a:lstStyle/>
          <a:p>
            <a:pPr rtl="0">
              <a:spcBef>
                <a:spcPts val="0"/>
              </a:spcBef>
              <a:buNone/>
            </a:pPr>
            <a:r>
              <a:rPr lang="en" sz="3000" u="sng">
                <a:solidFill>
                  <a:schemeClr val="hlink"/>
                </a:solidFill>
                <a:hlinkClick r:id="rId3"/>
              </a:rPr>
              <a:t>https://goo.gl/z83W5w</a:t>
            </a:r>
          </a:p>
          <a:p>
            <a:pPr>
              <a:spcBef>
                <a:spcPts val="0"/>
              </a:spcBef>
              <a:buNone/>
            </a:pPr>
            <a:endParaRPr sz="3000"/>
          </a:p>
        </p:txBody>
      </p:sp>
      <p:pic>
        <p:nvPicPr>
          <p:cNvPr id="57" name="Shape 57"/>
          <p:cNvPicPr preferRelativeResize="0"/>
          <p:nvPr/>
        </p:nvPicPr>
        <p:blipFill>
          <a:blip r:embed="rId4">
            <a:alphaModFix/>
          </a:blip>
          <a:stretch>
            <a:fillRect/>
          </a:stretch>
        </p:blipFill>
        <p:spPr>
          <a:xfrm>
            <a:off x="5603950" y="789000"/>
            <a:ext cx="2499275" cy="24992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Modified Texts</a:t>
            </a:r>
          </a:p>
        </p:txBody>
      </p:sp>
      <p:grpSp>
        <p:nvGrpSpPr>
          <p:cNvPr id="132" name="Shape 132"/>
          <p:cNvGrpSpPr/>
          <p:nvPr/>
        </p:nvGrpSpPr>
        <p:grpSpPr>
          <a:xfrm>
            <a:off x="6168775" y="899914"/>
            <a:ext cx="2829000" cy="4069522"/>
            <a:chOff x="3084950" y="922652"/>
            <a:chExt cx="2829000" cy="4069522"/>
          </a:xfrm>
        </p:grpSpPr>
        <p:grpSp>
          <p:nvGrpSpPr>
            <p:cNvPr id="133" name="Shape 133"/>
            <p:cNvGrpSpPr/>
            <p:nvPr/>
          </p:nvGrpSpPr>
          <p:grpSpPr>
            <a:xfrm>
              <a:off x="3084953" y="922652"/>
              <a:ext cx="2828883" cy="3637601"/>
              <a:chOff x="3482750" y="922675"/>
              <a:chExt cx="2986574" cy="3885911"/>
            </a:xfrm>
          </p:grpSpPr>
          <p:pic>
            <p:nvPicPr>
              <p:cNvPr id="134" name="Shape 134"/>
              <p:cNvPicPr preferRelativeResize="0"/>
              <p:nvPr/>
            </p:nvPicPr>
            <p:blipFill>
              <a:blip r:embed="rId3">
                <a:alphaModFix/>
              </a:blip>
              <a:stretch>
                <a:fillRect/>
              </a:stretch>
            </p:blipFill>
            <p:spPr>
              <a:xfrm>
                <a:off x="3482750" y="922675"/>
                <a:ext cx="2984675" cy="3885911"/>
              </a:xfrm>
              <a:prstGeom prst="rect">
                <a:avLst/>
              </a:prstGeom>
              <a:noFill/>
              <a:ln>
                <a:noFill/>
              </a:ln>
            </p:spPr>
          </p:pic>
          <p:sp>
            <p:nvSpPr>
              <p:cNvPr id="135" name="Shape 135"/>
              <p:cNvSpPr/>
              <p:nvPr/>
            </p:nvSpPr>
            <p:spPr>
              <a:xfrm>
                <a:off x="3484625" y="928575"/>
                <a:ext cx="2984699" cy="38792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36" name="Shape 136"/>
            <p:cNvSpPr txBox="1"/>
            <p:nvPr/>
          </p:nvSpPr>
          <p:spPr>
            <a:xfrm>
              <a:off x="3084950" y="4560175"/>
              <a:ext cx="2829000" cy="431999"/>
            </a:xfrm>
            <a:prstGeom prst="rect">
              <a:avLst/>
            </a:prstGeom>
            <a:noFill/>
            <a:ln>
              <a:noFill/>
            </a:ln>
          </p:spPr>
          <p:txBody>
            <a:bodyPr lIns="91425" tIns="91425" rIns="91425" bIns="91425" anchor="t" anchorCtr="0">
              <a:noAutofit/>
            </a:bodyPr>
            <a:lstStyle/>
            <a:p>
              <a:pPr lvl="0" algn="ctr" rtl="0">
                <a:spcBef>
                  <a:spcPts val="0"/>
                </a:spcBef>
                <a:buNone/>
              </a:pPr>
              <a:r>
                <a:rPr lang="en" sz="1800" b="1">
                  <a:solidFill>
                    <a:schemeClr val="accent1"/>
                  </a:solidFill>
                  <a:latin typeface="Proxima Nova"/>
                  <a:ea typeface="Proxima Nova"/>
                  <a:cs typeface="Proxima Nova"/>
                  <a:sym typeface="Proxima Nova"/>
                </a:rPr>
                <a:t>Expanding Level</a:t>
              </a:r>
            </a:p>
          </p:txBody>
        </p:sp>
      </p:grpSp>
      <p:grpSp>
        <p:nvGrpSpPr>
          <p:cNvPr id="137" name="Shape 137"/>
          <p:cNvGrpSpPr/>
          <p:nvPr/>
        </p:nvGrpSpPr>
        <p:grpSpPr>
          <a:xfrm>
            <a:off x="311706" y="899961"/>
            <a:ext cx="2743325" cy="4069438"/>
            <a:chOff x="6149956" y="922736"/>
            <a:chExt cx="2743325" cy="4069438"/>
          </a:xfrm>
        </p:grpSpPr>
        <p:grpSp>
          <p:nvGrpSpPr>
            <p:cNvPr id="138" name="Shape 138"/>
            <p:cNvGrpSpPr/>
            <p:nvPr/>
          </p:nvGrpSpPr>
          <p:grpSpPr>
            <a:xfrm>
              <a:off x="6149956" y="922736"/>
              <a:ext cx="2743325" cy="3637437"/>
              <a:chOff x="6306926" y="922675"/>
              <a:chExt cx="2989348" cy="3892805"/>
            </a:xfrm>
          </p:grpSpPr>
          <p:pic>
            <p:nvPicPr>
              <p:cNvPr id="139" name="Shape 139"/>
              <p:cNvPicPr preferRelativeResize="0"/>
              <p:nvPr/>
            </p:nvPicPr>
            <p:blipFill>
              <a:blip r:embed="rId4">
                <a:alphaModFix/>
              </a:blip>
              <a:stretch>
                <a:fillRect/>
              </a:stretch>
            </p:blipFill>
            <p:spPr>
              <a:xfrm>
                <a:off x="6306926" y="922675"/>
                <a:ext cx="2984675" cy="3892805"/>
              </a:xfrm>
              <a:prstGeom prst="rect">
                <a:avLst/>
              </a:prstGeom>
              <a:noFill/>
              <a:ln>
                <a:noFill/>
              </a:ln>
            </p:spPr>
          </p:pic>
          <p:sp>
            <p:nvSpPr>
              <p:cNvPr id="140" name="Shape 140"/>
              <p:cNvSpPr/>
              <p:nvPr/>
            </p:nvSpPr>
            <p:spPr>
              <a:xfrm>
                <a:off x="6311575" y="928575"/>
                <a:ext cx="2984699" cy="38859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41" name="Shape 141"/>
            <p:cNvSpPr txBox="1"/>
            <p:nvPr/>
          </p:nvSpPr>
          <p:spPr>
            <a:xfrm>
              <a:off x="6150050" y="4560175"/>
              <a:ext cx="2743199" cy="431999"/>
            </a:xfrm>
            <a:prstGeom prst="rect">
              <a:avLst/>
            </a:prstGeom>
            <a:noFill/>
            <a:ln>
              <a:noFill/>
            </a:ln>
          </p:spPr>
          <p:txBody>
            <a:bodyPr lIns="91425" tIns="91425" rIns="91425" bIns="91425" anchor="t" anchorCtr="0">
              <a:noAutofit/>
            </a:bodyPr>
            <a:lstStyle/>
            <a:p>
              <a:pPr lvl="0" algn="ctr" rtl="0">
                <a:spcBef>
                  <a:spcPts val="0"/>
                </a:spcBef>
                <a:buNone/>
              </a:pPr>
              <a:r>
                <a:rPr lang="en" sz="1800" b="1">
                  <a:solidFill>
                    <a:schemeClr val="accent1"/>
                  </a:solidFill>
                  <a:latin typeface="Proxima Nova"/>
                  <a:ea typeface="Proxima Nova"/>
                  <a:cs typeface="Proxima Nova"/>
                  <a:sym typeface="Proxima Nova"/>
                </a:rPr>
                <a:t>Beginning Level</a:t>
              </a:r>
            </a:p>
          </p:txBody>
        </p:sp>
      </p:grpSp>
      <p:grpSp>
        <p:nvGrpSpPr>
          <p:cNvPr id="142" name="Shape 142"/>
          <p:cNvGrpSpPr/>
          <p:nvPr/>
        </p:nvGrpSpPr>
        <p:grpSpPr>
          <a:xfrm>
            <a:off x="3186310" y="899958"/>
            <a:ext cx="2851187" cy="4071166"/>
            <a:chOff x="3186310" y="899958"/>
            <a:chExt cx="2851187" cy="4071166"/>
          </a:xfrm>
        </p:grpSpPr>
        <p:grpSp>
          <p:nvGrpSpPr>
            <p:cNvPr id="143" name="Shape 143"/>
            <p:cNvGrpSpPr/>
            <p:nvPr/>
          </p:nvGrpSpPr>
          <p:grpSpPr>
            <a:xfrm>
              <a:off x="3186310" y="899958"/>
              <a:ext cx="2851187" cy="4071166"/>
              <a:chOff x="3186310" y="841833"/>
              <a:chExt cx="2851187" cy="4071166"/>
            </a:xfrm>
          </p:grpSpPr>
          <p:grpSp>
            <p:nvGrpSpPr>
              <p:cNvPr id="144" name="Shape 144"/>
              <p:cNvGrpSpPr/>
              <p:nvPr/>
            </p:nvGrpSpPr>
            <p:grpSpPr>
              <a:xfrm>
                <a:off x="3186310" y="841833"/>
                <a:ext cx="2851187" cy="3639161"/>
                <a:chOff x="3186850" y="790425"/>
                <a:chExt cx="2863500" cy="3671100"/>
              </a:xfrm>
            </p:grpSpPr>
            <p:pic>
              <p:nvPicPr>
                <p:cNvPr id="145" name="Shape 145"/>
                <p:cNvPicPr preferRelativeResize="0"/>
                <p:nvPr/>
              </p:nvPicPr>
              <p:blipFill>
                <a:blip r:embed="rId5">
                  <a:alphaModFix/>
                </a:blip>
                <a:stretch>
                  <a:fillRect/>
                </a:stretch>
              </p:blipFill>
              <p:spPr>
                <a:xfrm>
                  <a:off x="3197400" y="793373"/>
                  <a:ext cx="2829000" cy="3660748"/>
                </a:xfrm>
                <a:prstGeom prst="rect">
                  <a:avLst/>
                </a:prstGeom>
                <a:noFill/>
                <a:ln>
                  <a:noFill/>
                </a:ln>
              </p:spPr>
            </p:pic>
            <p:sp>
              <p:nvSpPr>
                <p:cNvPr id="146" name="Shape 146"/>
                <p:cNvSpPr/>
                <p:nvPr/>
              </p:nvSpPr>
              <p:spPr>
                <a:xfrm>
                  <a:off x="3186850" y="790425"/>
                  <a:ext cx="2863500" cy="36711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47" name="Shape 147"/>
              <p:cNvSpPr txBox="1"/>
              <p:nvPr/>
            </p:nvSpPr>
            <p:spPr>
              <a:xfrm>
                <a:off x="3240300" y="4481000"/>
                <a:ext cx="2743199" cy="431999"/>
              </a:xfrm>
              <a:prstGeom prst="rect">
                <a:avLst/>
              </a:prstGeom>
              <a:noFill/>
              <a:ln>
                <a:noFill/>
              </a:ln>
            </p:spPr>
            <p:txBody>
              <a:bodyPr lIns="91425" tIns="91425" rIns="91425" bIns="91425" anchor="t" anchorCtr="0">
                <a:noAutofit/>
              </a:bodyPr>
              <a:lstStyle/>
              <a:p>
                <a:pPr lvl="0" algn="ctr" rtl="0">
                  <a:spcBef>
                    <a:spcPts val="0"/>
                  </a:spcBef>
                  <a:buNone/>
                </a:pPr>
                <a:r>
                  <a:rPr lang="en" sz="1800" b="1">
                    <a:solidFill>
                      <a:schemeClr val="accent1"/>
                    </a:solidFill>
                    <a:latin typeface="Proxima Nova"/>
                    <a:ea typeface="Proxima Nova"/>
                    <a:cs typeface="Proxima Nova"/>
                    <a:sym typeface="Proxima Nova"/>
                  </a:rPr>
                  <a:t>Emerging Level</a:t>
                </a:r>
              </a:p>
            </p:txBody>
          </p:sp>
        </p:grpSp>
        <p:sp>
          <p:nvSpPr>
            <p:cNvPr id="148" name="Shape 148"/>
            <p:cNvSpPr/>
            <p:nvPr/>
          </p:nvSpPr>
          <p:spPr>
            <a:xfrm>
              <a:off x="3254600" y="1335525"/>
              <a:ext cx="106500" cy="106500"/>
            </a:xfrm>
            <a:prstGeom prst="rect">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000" b="1">
                <a:solidFill>
                  <a:schemeClr val="accent5"/>
                </a:solidFill>
              </a:rPr>
              <a:t>Curriculum: WRITE Institute Gist Summary</a:t>
            </a:r>
          </a:p>
        </p:txBody>
      </p:sp>
      <p:grpSp>
        <p:nvGrpSpPr>
          <p:cNvPr id="154" name="Shape 154"/>
          <p:cNvGrpSpPr/>
          <p:nvPr/>
        </p:nvGrpSpPr>
        <p:grpSpPr>
          <a:xfrm>
            <a:off x="211200" y="1083226"/>
            <a:ext cx="3195816" cy="3351673"/>
            <a:chOff x="311700" y="1020776"/>
            <a:chExt cx="3195816" cy="3351673"/>
          </a:xfrm>
        </p:grpSpPr>
        <p:pic>
          <p:nvPicPr>
            <p:cNvPr id="155" name="Shape 155"/>
            <p:cNvPicPr preferRelativeResize="0"/>
            <p:nvPr/>
          </p:nvPicPr>
          <p:blipFill>
            <a:blip r:embed="rId3">
              <a:alphaModFix/>
            </a:blip>
            <a:stretch>
              <a:fillRect/>
            </a:stretch>
          </p:blipFill>
          <p:spPr>
            <a:xfrm>
              <a:off x="311700" y="1020776"/>
              <a:ext cx="1548417" cy="1035175"/>
            </a:xfrm>
            <a:prstGeom prst="rect">
              <a:avLst/>
            </a:prstGeom>
            <a:noFill/>
            <a:ln>
              <a:noFill/>
            </a:ln>
          </p:spPr>
        </p:pic>
        <p:pic>
          <p:nvPicPr>
            <p:cNvPr id="156" name="Shape 156"/>
            <p:cNvPicPr preferRelativeResize="0"/>
            <p:nvPr/>
          </p:nvPicPr>
          <p:blipFill>
            <a:blip r:embed="rId4">
              <a:alphaModFix/>
            </a:blip>
            <a:stretch>
              <a:fillRect/>
            </a:stretch>
          </p:blipFill>
          <p:spPr>
            <a:xfrm>
              <a:off x="314550" y="2181230"/>
              <a:ext cx="1548425" cy="1039442"/>
            </a:xfrm>
            <a:prstGeom prst="rect">
              <a:avLst/>
            </a:prstGeom>
            <a:noFill/>
            <a:ln>
              <a:noFill/>
            </a:ln>
          </p:spPr>
        </p:pic>
        <p:pic>
          <p:nvPicPr>
            <p:cNvPr id="157" name="Shape 157"/>
            <p:cNvPicPr preferRelativeResize="0"/>
            <p:nvPr/>
          </p:nvPicPr>
          <p:blipFill>
            <a:blip r:embed="rId5">
              <a:alphaModFix/>
            </a:blip>
            <a:stretch>
              <a:fillRect/>
            </a:stretch>
          </p:blipFill>
          <p:spPr>
            <a:xfrm>
              <a:off x="1972075" y="2187701"/>
              <a:ext cx="1535441" cy="1026499"/>
            </a:xfrm>
            <a:prstGeom prst="rect">
              <a:avLst/>
            </a:prstGeom>
            <a:noFill/>
            <a:ln>
              <a:noFill/>
            </a:ln>
          </p:spPr>
        </p:pic>
        <p:pic>
          <p:nvPicPr>
            <p:cNvPr id="158" name="Shape 158"/>
            <p:cNvPicPr preferRelativeResize="0"/>
            <p:nvPr/>
          </p:nvPicPr>
          <p:blipFill>
            <a:blip r:embed="rId6">
              <a:alphaModFix/>
            </a:blip>
            <a:stretch>
              <a:fillRect/>
            </a:stretch>
          </p:blipFill>
          <p:spPr>
            <a:xfrm>
              <a:off x="1972075" y="1029449"/>
              <a:ext cx="1535441" cy="1026499"/>
            </a:xfrm>
            <a:prstGeom prst="rect">
              <a:avLst/>
            </a:prstGeom>
            <a:noFill/>
            <a:ln>
              <a:noFill/>
            </a:ln>
          </p:spPr>
        </p:pic>
        <p:pic>
          <p:nvPicPr>
            <p:cNvPr id="159" name="Shape 159"/>
            <p:cNvPicPr preferRelativeResize="0"/>
            <p:nvPr/>
          </p:nvPicPr>
          <p:blipFill>
            <a:blip r:embed="rId7">
              <a:alphaModFix/>
            </a:blip>
            <a:stretch>
              <a:fillRect/>
            </a:stretch>
          </p:blipFill>
          <p:spPr>
            <a:xfrm>
              <a:off x="1972062" y="3345946"/>
              <a:ext cx="1535450" cy="1026478"/>
            </a:xfrm>
            <a:prstGeom prst="rect">
              <a:avLst/>
            </a:prstGeom>
            <a:noFill/>
            <a:ln>
              <a:noFill/>
            </a:ln>
          </p:spPr>
        </p:pic>
        <p:pic>
          <p:nvPicPr>
            <p:cNvPr id="160" name="Shape 160"/>
            <p:cNvPicPr preferRelativeResize="0"/>
            <p:nvPr/>
          </p:nvPicPr>
          <p:blipFill>
            <a:blip r:embed="rId8">
              <a:alphaModFix/>
            </a:blip>
            <a:stretch>
              <a:fillRect/>
            </a:stretch>
          </p:blipFill>
          <p:spPr>
            <a:xfrm>
              <a:off x="318187" y="3345943"/>
              <a:ext cx="1535450" cy="1026505"/>
            </a:xfrm>
            <a:prstGeom prst="rect">
              <a:avLst/>
            </a:prstGeom>
            <a:noFill/>
            <a:ln>
              <a:noFill/>
            </a:ln>
          </p:spPr>
        </p:pic>
      </p:grpSp>
      <p:grpSp>
        <p:nvGrpSpPr>
          <p:cNvPr id="161" name="Shape 161"/>
          <p:cNvGrpSpPr/>
          <p:nvPr/>
        </p:nvGrpSpPr>
        <p:grpSpPr>
          <a:xfrm>
            <a:off x="3715586" y="1096120"/>
            <a:ext cx="5294263" cy="3325867"/>
            <a:chOff x="3652811" y="1273332"/>
            <a:chExt cx="5294263" cy="3325867"/>
          </a:xfrm>
        </p:grpSpPr>
        <p:grpSp>
          <p:nvGrpSpPr>
            <p:cNvPr id="162" name="Shape 162"/>
            <p:cNvGrpSpPr/>
            <p:nvPr/>
          </p:nvGrpSpPr>
          <p:grpSpPr>
            <a:xfrm>
              <a:off x="3652811" y="1273332"/>
              <a:ext cx="5294026" cy="948320"/>
              <a:chOff x="3684400" y="1019500"/>
              <a:chExt cx="5224024" cy="875399"/>
            </a:xfrm>
          </p:grpSpPr>
          <p:pic>
            <p:nvPicPr>
              <p:cNvPr id="163" name="Shape 163"/>
              <p:cNvPicPr preferRelativeResize="0"/>
              <p:nvPr/>
            </p:nvPicPr>
            <p:blipFill>
              <a:blip r:embed="rId9">
                <a:alphaModFix/>
              </a:blip>
              <a:stretch>
                <a:fillRect/>
              </a:stretch>
            </p:blipFill>
            <p:spPr>
              <a:xfrm>
                <a:off x="3691225" y="1020775"/>
                <a:ext cx="5217199" cy="872099"/>
              </a:xfrm>
              <a:prstGeom prst="rect">
                <a:avLst/>
              </a:prstGeom>
              <a:noFill/>
              <a:ln>
                <a:noFill/>
              </a:ln>
            </p:spPr>
          </p:pic>
          <p:sp>
            <p:nvSpPr>
              <p:cNvPr id="164" name="Shape 164"/>
              <p:cNvSpPr/>
              <p:nvPr/>
            </p:nvSpPr>
            <p:spPr>
              <a:xfrm>
                <a:off x="3684400" y="1019500"/>
                <a:ext cx="5217299" cy="8753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65" name="Shape 165"/>
            <p:cNvGrpSpPr/>
            <p:nvPr/>
          </p:nvGrpSpPr>
          <p:grpSpPr>
            <a:xfrm>
              <a:off x="3652962" y="2367925"/>
              <a:ext cx="5294100" cy="948300"/>
              <a:chOff x="3653000" y="2438825"/>
              <a:chExt cx="5294100" cy="948300"/>
            </a:xfrm>
          </p:grpSpPr>
          <p:pic>
            <p:nvPicPr>
              <p:cNvPr id="166" name="Shape 166"/>
              <p:cNvPicPr preferRelativeResize="0"/>
              <p:nvPr/>
            </p:nvPicPr>
            <p:blipFill>
              <a:blip r:embed="rId10">
                <a:alphaModFix/>
              </a:blip>
              <a:stretch>
                <a:fillRect/>
              </a:stretch>
            </p:blipFill>
            <p:spPr>
              <a:xfrm>
                <a:off x="3655325" y="2442379"/>
                <a:ext cx="5217200" cy="875552"/>
              </a:xfrm>
              <a:prstGeom prst="rect">
                <a:avLst/>
              </a:prstGeom>
              <a:noFill/>
              <a:ln>
                <a:noFill/>
              </a:ln>
            </p:spPr>
          </p:pic>
          <p:sp>
            <p:nvSpPr>
              <p:cNvPr id="167" name="Shape 167"/>
              <p:cNvSpPr/>
              <p:nvPr/>
            </p:nvSpPr>
            <p:spPr>
              <a:xfrm>
                <a:off x="3653000" y="2438825"/>
                <a:ext cx="5294100" cy="948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68" name="Shape 168"/>
            <p:cNvGrpSpPr/>
            <p:nvPr/>
          </p:nvGrpSpPr>
          <p:grpSpPr>
            <a:xfrm>
              <a:off x="3652950" y="3462500"/>
              <a:ext cx="5294124" cy="1136699"/>
              <a:chOff x="3615325" y="3606950"/>
              <a:chExt cx="5294124" cy="1136699"/>
            </a:xfrm>
          </p:grpSpPr>
          <p:pic>
            <p:nvPicPr>
              <p:cNvPr id="169" name="Shape 169"/>
              <p:cNvPicPr preferRelativeResize="0"/>
              <p:nvPr/>
            </p:nvPicPr>
            <p:blipFill>
              <a:blip r:embed="rId11">
                <a:alphaModFix/>
              </a:blip>
              <a:stretch>
                <a:fillRect/>
              </a:stretch>
            </p:blipFill>
            <p:spPr>
              <a:xfrm>
                <a:off x="3620450" y="3615000"/>
                <a:ext cx="5288999" cy="1114568"/>
              </a:xfrm>
              <a:prstGeom prst="rect">
                <a:avLst/>
              </a:prstGeom>
              <a:noFill/>
              <a:ln>
                <a:noFill/>
              </a:ln>
            </p:spPr>
          </p:pic>
          <p:sp>
            <p:nvSpPr>
              <p:cNvPr id="170" name="Shape 170"/>
              <p:cNvSpPr/>
              <p:nvPr/>
            </p:nvSpPr>
            <p:spPr>
              <a:xfrm>
                <a:off x="3615325" y="3606950"/>
                <a:ext cx="5293200" cy="11366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Curriculum: Modified Graff Template</a:t>
            </a:r>
          </a:p>
        </p:txBody>
      </p:sp>
      <p:grpSp>
        <p:nvGrpSpPr>
          <p:cNvPr id="176" name="Shape 176"/>
          <p:cNvGrpSpPr/>
          <p:nvPr/>
        </p:nvGrpSpPr>
        <p:grpSpPr>
          <a:xfrm>
            <a:off x="485562" y="1052225"/>
            <a:ext cx="2743199" cy="3613512"/>
            <a:chOff x="410187" y="995687"/>
            <a:chExt cx="2743199" cy="3613512"/>
          </a:xfrm>
        </p:grpSpPr>
        <p:grpSp>
          <p:nvGrpSpPr>
            <p:cNvPr id="177" name="Shape 177"/>
            <p:cNvGrpSpPr/>
            <p:nvPr/>
          </p:nvGrpSpPr>
          <p:grpSpPr>
            <a:xfrm>
              <a:off x="643787" y="995687"/>
              <a:ext cx="2275978" cy="2901300"/>
              <a:chOff x="374725" y="875050"/>
              <a:chExt cx="2275978" cy="2901300"/>
            </a:xfrm>
          </p:grpSpPr>
          <p:pic>
            <p:nvPicPr>
              <p:cNvPr id="178" name="Shape 178"/>
              <p:cNvPicPr preferRelativeResize="0"/>
              <p:nvPr/>
            </p:nvPicPr>
            <p:blipFill>
              <a:blip r:embed="rId3">
                <a:alphaModFix/>
              </a:blip>
              <a:stretch>
                <a:fillRect/>
              </a:stretch>
            </p:blipFill>
            <p:spPr>
              <a:xfrm>
                <a:off x="374927" y="880824"/>
                <a:ext cx="2275775" cy="2890124"/>
              </a:xfrm>
              <a:prstGeom prst="rect">
                <a:avLst/>
              </a:prstGeom>
              <a:noFill/>
              <a:ln>
                <a:noFill/>
              </a:ln>
            </p:spPr>
          </p:pic>
          <p:sp>
            <p:nvSpPr>
              <p:cNvPr id="179" name="Shape 179"/>
              <p:cNvSpPr/>
              <p:nvPr/>
            </p:nvSpPr>
            <p:spPr>
              <a:xfrm>
                <a:off x="374725" y="875050"/>
                <a:ext cx="2275799" cy="2901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80" name="Shape 180"/>
            <p:cNvSpPr txBox="1"/>
            <p:nvPr/>
          </p:nvSpPr>
          <p:spPr>
            <a:xfrm>
              <a:off x="410187" y="3897000"/>
              <a:ext cx="2743199" cy="712199"/>
            </a:xfrm>
            <a:prstGeom prst="rect">
              <a:avLst/>
            </a:prstGeom>
            <a:noFill/>
            <a:ln>
              <a:noFill/>
            </a:ln>
          </p:spPr>
          <p:txBody>
            <a:bodyPr lIns="91425" tIns="91425" rIns="91425" bIns="91425" anchor="t" anchorCtr="0">
              <a:noAutofit/>
            </a:bodyPr>
            <a:lstStyle/>
            <a:p>
              <a:pPr algn="ctr" rtl="0">
                <a:spcBef>
                  <a:spcPts val="0"/>
                </a:spcBef>
                <a:buNone/>
              </a:pPr>
              <a:r>
                <a:rPr lang="en" sz="1800" b="1">
                  <a:solidFill>
                    <a:schemeClr val="accent1"/>
                  </a:solidFill>
                  <a:latin typeface="Proxima Nova"/>
                  <a:ea typeface="Proxima Nova"/>
                  <a:cs typeface="Proxima Nova"/>
                  <a:sym typeface="Proxima Nova"/>
                </a:rPr>
                <a:t>Original Graff Template, </a:t>
              </a:r>
            </a:p>
            <a:p>
              <a:pPr lvl="0" algn="ctr" rtl="0">
                <a:spcBef>
                  <a:spcPts val="0"/>
                </a:spcBef>
                <a:buNone/>
              </a:pPr>
              <a:r>
                <a:rPr lang="en" sz="1800" b="1" i="1">
                  <a:solidFill>
                    <a:schemeClr val="accent1"/>
                  </a:solidFill>
                  <a:latin typeface="Proxima Nova"/>
                  <a:ea typeface="Proxima Nova"/>
                  <a:cs typeface="Proxima Nova"/>
                  <a:sym typeface="Proxima Nova"/>
                </a:rPr>
                <a:t>They Say, I Say</a:t>
              </a:r>
            </a:p>
          </p:txBody>
        </p:sp>
      </p:grpSp>
      <p:grpSp>
        <p:nvGrpSpPr>
          <p:cNvPr id="181" name="Shape 181"/>
          <p:cNvGrpSpPr/>
          <p:nvPr/>
        </p:nvGrpSpPr>
        <p:grpSpPr>
          <a:xfrm>
            <a:off x="3859287" y="1052062"/>
            <a:ext cx="4728874" cy="3613824"/>
            <a:chOff x="3859287" y="1052062"/>
            <a:chExt cx="4728874" cy="3613824"/>
          </a:xfrm>
        </p:grpSpPr>
        <p:grpSp>
          <p:nvGrpSpPr>
            <p:cNvPr id="182" name="Shape 182"/>
            <p:cNvGrpSpPr/>
            <p:nvPr/>
          </p:nvGrpSpPr>
          <p:grpSpPr>
            <a:xfrm>
              <a:off x="3859287" y="1052062"/>
              <a:ext cx="2283174" cy="2993512"/>
              <a:chOff x="3006125" y="925275"/>
              <a:chExt cx="2283174" cy="2993512"/>
            </a:xfrm>
          </p:grpSpPr>
          <p:pic>
            <p:nvPicPr>
              <p:cNvPr id="183" name="Shape 183"/>
              <p:cNvPicPr preferRelativeResize="0"/>
              <p:nvPr/>
            </p:nvPicPr>
            <p:blipFill>
              <a:blip r:embed="rId4">
                <a:alphaModFix/>
              </a:blip>
              <a:stretch>
                <a:fillRect/>
              </a:stretch>
            </p:blipFill>
            <p:spPr>
              <a:xfrm>
                <a:off x="3013325" y="926300"/>
                <a:ext cx="2275974" cy="2992487"/>
              </a:xfrm>
              <a:prstGeom prst="rect">
                <a:avLst/>
              </a:prstGeom>
              <a:noFill/>
              <a:ln>
                <a:noFill/>
              </a:ln>
            </p:spPr>
          </p:pic>
          <p:sp>
            <p:nvSpPr>
              <p:cNvPr id="184" name="Shape 184"/>
              <p:cNvSpPr/>
              <p:nvPr/>
            </p:nvSpPr>
            <p:spPr>
              <a:xfrm>
                <a:off x="3006125" y="925275"/>
                <a:ext cx="2276100" cy="2901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85" name="Shape 185"/>
            <p:cNvGrpSpPr/>
            <p:nvPr/>
          </p:nvGrpSpPr>
          <p:grpSpPr>
            <a:xfrm>
              <a:off x="6245762" y="1052387"/>
              <a:ext cx="2342399" cy="2992862"/>
              <a:chOff x="5499375" y="925275"/>
              <a:chExt cx="2342399" cy="2992862"/>
            </a:xfrm>
          </p:grpSpPr>
          <p:pic>
            <p:nvPicPr>
              <p:cNvPr id="186" name="Shape 186"/>
              <p:cNvPicPr preferRelativeResize="0"/>
              <p:nvPr/>
            </p:nvPicPr>
            <p:blipFill>
              <a:blip r:embed="rId5">
                <a:alphaModFix/>
              </a:blip>
              <a:stretch>
                <a:fillRect/>
              </a:stretch>
            </p:blipFill>
            <p:spPr>
              <a:xfrm>
                <a:off x="5508650" y="925912"/>
                <a:ext cx="2319177" cy="2992225"/>
              </a:xfrm>
              <a:prstGeom prst="rect">
                <a:avLst/>
              </a:prstGeom>
              <a:noFill/>
              <a:ln>
                <a:noFill/>
              </a:ln>
            </p:spPr>
          </p:pic>
          <p:sp>
            <p:nvSpPr>
              <p:cNvPr id="187" name="Shape 187"/>
              <p:cNvSpPr/>
              <p:nvPr/>
            </p:nvSpPr>
            <p:spPr>
              <a:xfrm>
                <a:off x="5499375" y="925275"/>
                <a:ext cx="2342399" cy="2902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88" name="Shape 188"/>
            <p:cNvSpPr txBox="1"/>
            <p:nvPr/>
          </p:nvSpPr>
          <p:spPr>
            <a:xfrm>
              <a:off x="4852125" y="3953687"/>
              <a:ext cx="2743199" cy="712199"/>
            </a:xfrm>
            <a:prstGeom prst="rect">
              <a:avLst/>
            </a:prstGeom>
            <a:noFill/>
            <a:ln>
              <a:noFill/>
            </a:ln>
          </p:spPr>
          <p:txBody>
            <a:bodyPr lIns="91425" tIns="91425" rIns="91425" bIns="91425" anchor="t" anchorCtr="0">
              <a:noAutofit/>
            </a:bodyPr>
            <a:lstStyle/>
            <a:p>
              <a:pPr algn="ctr" rtl="0">
                <a:spcBef>
                  <a:spcPts val="0"/>
                </a:spcBef>
                <a:buNone/>
              </a:pPr>
              <a:r>
                <a:rPr lang="en" sz="1800" b="1">
                  <a:solidFill>
                    <a:schemeClr val="accent1"/>
                  </a:solidFill>
                  <a:latin typeface="Proxima Nova"/>
                  <a:ea typeface="Proxima Nova"/>
                  <a:cs typeface="Proxima Nova"/>
                  <a:sym typeface="Proxima Nova"/>
                </a:rPr>
                <a:t>Sample Modification,</a:t>
              </a:r>
            </a:p>
            <a:p>
              <a:pPr lvl="0" algn="ctr" rtl="0">
                <a:spcBef>
                  <a:spcPts val="0"/>
                </a:spcBef>
                <a:buNone/>
              </a:pPr>
              <a:r>
                <a:rPr lang="en" sz="1800" b="1">
                  <a:solidFill>
                    <a:schemeClr val="accent1"/>
                  </a:solidFill>
                  <a:latin typeface="Proxima Nova"/>
                  <a:ea typeface="Proxima Nova"/>
                  <a:cs typeface="Proxima Nova"/>
                  <a:sym typeface="Proxima Nova"/>
                </a:rPr>
                <a:t>Fundamentals Level</a:t>
              </a:r>
            </a:p>
          </p:txBody>
        </p:sp>
      </p:gr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Module Objectives</a:t>
            </a:r>
          </a:p>
        </p:txBody>
      </p:sp>
      <p:sp>
        <p:nvSpPr>
          <p:cNvPr id="194" name="Shape 194"/>
          <p:cNvSpPr txBox="1"/>
          <p:nvPr/>
        </p:nvSpPr>
        <p:spPr>
          <a:xfrm>
            <a:off x="311700" y="990475"/>
            <a:ext cx="5708399" cy="30822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Proxima Nova"/>
              <a:buAutoNum type="arabicPeriod"/>
            </a:pPr>
            <a:r>
              <a:rPr lang="en" sz="2400">
                <a:latin typeface="Proxima Nova"/>
                <a:ea typeface="Proxima Nova"/>
                <a:cs typeface="Proxima Nova"/>
                <a:sym typeface="Proxima Nova"/>
              </a:rPr>
              <a:t>Cite textual evidence</a:t>
            </a:r>
          </a:p>
          <a:p>
            <a:pPr marL="457200" lvl="0" indent="-381000" rtl="0">
              <a:spcBef>
                <a:spcPts val="0"/>
              </a:spcBef>
              <a:buSzPct val="100000"/>
              <a:buFont typeface="Proxima Nova"/>
              <a:buAutoNum type="arabicPeriod"/>
            </a:pPr>
            <a:r>
              <a:rPr lang="en" sz="2400">
                <a:latin typeface="Proxima Nova"/>
                <a:ea typeface="Proxima Nova"/>
                <a:cs typeface="Proxima Nova"/>
                <a:sym typeface="Proxima Nova"/>
              </a:rPr>
              <a:t>Identify the development of the main idea throughout a text</a:t>
            </a:r>
          </a:p>
          <a:p>
            <a:pPr marL="457200" lvl="0" indent="-381000" rtl="0">
              <a:spcBef>
                <a:spcPts val="0"/>
              </a:spcBef>
              <a:buSzPct val="100000"/>
              <a:buFont typeface="Proxima Nova"/>
              <a:buAutoNum type="arabicPeriod"/>
            </a:pPr>
            <a:r>
              <a:rPr lang="en" sz="2400">
                <a:latin typeface="Proxima Nova"/>
                <a:ea typeface="Proxima Nova"/>
                <a:cs typeface="Proxima Nova"/>
                <a:sym typeface="Proxima Nova"/>
              </a:rPr>
              <a:t>Write a precise and accurate summary of a text</a:t>
            </a:r>
          </a:p>
          <a:p>
            <a:pPr marL="457200" lvl="0" indent="-381000" rtl="0">
              <a:spcBef>
                <a:spcPts val="0"/>
              </a:spcBef>
              <a:buSzPct val="100000"/>
              <a:buFont typeface="Proxima Nova"/>
              <a:buAutoNum type="arabicPeriod"/>
            </a:pPr>
            <a:r>
              <a:rPr lang="en" sz="2400">
                <a:latin typeface="Proxima Nova"/>
                <a:ea typeface="Proxima Nova"/>
                <a:cs typeface="Proxima Nova"/>
                <a:sym typeface="Proxima Nova"/>
              </a:rPr>
              <a:t>Apply the author’s central ideas to another text</a:t>
            </a:r>
          </a:p>
          <a:p>
            <a:pPr marL="457200" lvl="0" indent="-381000">
              <a:spcBef>
                <a:spcPts val="0"/>
              </a:spcBef>
              <a:buSzPct val="100000"/>
              <a:buFont typeface="Proxima Nova"/>
              <a:buAutoNum type="arabicPeriod"/>
            </a:pPr>
            <a:r>
              <a:rPr lang="en" sz="2400">
                <a:latin typeface="Proxima Nova"/>
                <a:ea typeface="Proxima Nova"/>
                <a:cs typeface="Proxima Nova"/>
                <a:sym typeface="Proxima Nova"/>
              </a:rPr>
              <a:t>Create and present a speech</a:t>
            </a:r>
          </a:p>
        </p:txBody>
      </p:sp>
      <p:pic>
        <p:nvPicPr>
          <p:cNvPr id="195" name="Shape 195"/>
          <p:cNvPicPr preferRelativeResize="0"/>
          <p:nvPr/>
        </p:nvPicPr>
        <p:blipFill>
          <a:blip r:embed="rId3">
            <a:alphaModFix/>
          </a:blip>
          <a:stretch>
            <a:fillRect/>
          </a:stretch>
        </p:blipFill>
        <p:spPr>
          <a:xfrm>
            <a:off x="6194579" y="1863329"/>
            <a:ext cx="2949425" cy="29494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Rationale</a:t>
            </a:r>
          </a:p>
        </p:txBody>
      </p:sp>
      <p:sp>
        <p:nvSpPr>
          <p:cNvPr id="201" name="Shape 201"/>
          <p:cNvSpPr txBox="1"/>
          <p:nvPr/>
        </p:nvSpPr>
        <p:spPr>
          <a:xfrm>
            <a:off x="311700" y="773025"/>
            <a:ext cx="4841999" cy="4086300"/>
          </a:xfrm>
          <a:prstGeom prst="rect">
            <a:avLst/>
          </a:prstGeom>
          <a:noFill/>
          <a:ln>
            <a:noFill/>
          </a:ln>
        </p:spPr>
        <p:txBody>
          <a:bodyPr lIns="91425" tIns="91425" rIns="91425" bIns="91425" anchor="t" anchorCtr="0">
            <a:noAutofit/>
          </a:bodyPr>
          <a:lstStyle/>
          <a:p>
            <a:pPr marL="457200" lvl="0" indent="-393700" rtl="0">
              <a:spcBef>
                <a:spcPts val="0"/>
              </a:spcBef>
              <a:buSzPct val="100000"/>
              <a:buFont typeface="Proxima Nova"/>
              <a:buChar char="➢"/>
            </a:pPr>
            <a:r>
              <a:rPr lang="en" sz="2600">
                <a:latin typeface="Proxima Nova"/>
                <a:ea typeface="Proxima Nova"/>
                <a:cs typeface="Proxima Nova"/>
                <a:sym typeface="Proxima Nova"/>
              </a:rPr>
              <a:t>Age-appropriate, culturally relevant, and inspiring topic</a:t>
            </a:r>
          </a:p>
          <a:p>
            <a:pPr marL="457200" lvl="0" indent="-393700" rtl="0">
              <a:spcBef>
                <a:spcPts val="0"/>
              </a:spcBef>
              <a:buSzPct val="100000"/>
              <a:buFont typeface="Proxima Nova"/>
              <a:buChar char="➢"/>
            </a:pPr>
            <a:r>
              <a:rPr lang="en" sz="2600">
                <a:latin typeface="Proxima Nova"/>
                <a:ea typeface="Proxima Nova"/>
                <a:cs typeface="Proxima Nova"/>
                <a:sym typeface="Proxima Nova"/>
              </a:rPr>
              <a:t>Vetted, reputable curricula</a:t>
            </a:r>
          </a:p>
          <a:p>
            <a:pPr marL="457200" lvl="0" indent="-393700" rtl="0">
              <a:spcBef>
                <a:spcPts val="0"/>
              </a:spcBef>
              <a:buSzPct val="100000"/>
              <a:buFont typeface="Proxima Nova"/>
              <a:buChar char="➢"/>
            </a:pPr>
            <a:r>
              <a:rPr lang="en" sz="2600">
                <a:latin typeface="Proxima Nova"/>
                <a:ea typeface="Proxima Nova"/>
                <a:cs typeface="Proxima Nova"/>
                <a:sym typeface="Proxima Nova"/>
              </a:rPr>
              <a:t>Rich, non-fiction texts to support language acquisition and skill-building</a:t>
            </a:r>
          </a:p>
          <a:p>
            <a:pPr marL="457200" lvl="0" indent="-393700" rtl="0">
              <a:spcBef>
                <a:spcPts val="0"/>
              </a:spcBef>
              <a:buSzPct val="100000"/>
              <a:buFont typeface="Proxima Nova"/>
              <a:buChar char="➢"/>
            </a:pPr>
            <a:r>
              <a:rPr lang="en" sz="2600">
                <a:latin typeface="Proxima Nova"/>
                <a:ea typeface="Proxima Nova"/>
                <a:cs typeface="Proxima Nova"/>
                <a:sym typeface="Proxima Nova"/>
              </a:rPr>
              <a:t>Scaffolded writing instruction</a:t>
            </a:r>
          </a:p>
          <a:p>
            <a:pPr marL="457200" lvl="0" indent="-393700" rtl="0">
              <a:spcBef>
                <a:spcPts val="0"/>
              </a:spcBef>
              <a:buSzPct val="100000"/>
              <a:buFont typeface="Proxima Nova"/>
              <a:buChar char="➢"/>
            </a:pPr>
            <a:r>
              <a:rPr lang="en" sz="2600">
                <a:latin typeface="Proxima Nova"/>
                <a:ea typeface="Proxima Nova"/>
                <a:cs typeface="Proxima Nova"/>
                <a:sym typeface="Proxima Nova"/>
              </a:rPr>
              <a:t>Integrated approach in a designated setting</a:t>
            </a:r>
          </a:p>
        </p:txBody>
      </p:sp>
      <p:grpSp>
        <p:nvGrpSpPr>
          <p:cNvPr id="202" name="Shape 202"/>
          <p:cNvGrpSpPr/>
          <p:nvPr/>
        </p:nvGrpSpPr>
        <p:grpSpPr>
          <a:xfrm>
            <a:off x="5644395" y="603866"/>
            <a:ext cx="1700998" cy="2136268"/>
            <a:chOff x="5600700" y="842575"/>
            <a:chExt cx="2040300" cy="2714099"/>
          </a:xfrm>
        </p:grpSpPr>
        <p:pic>
          <p:nvPicPr>
            <p:cNvPr id="203" name="Shape 203"/>
            <p:cNvPicPr preferRelativeResize="0"/>
            <p:nvPr/>
          </p:nvPicPr>
          <p:blipFill>
            <a:blip r:embed="rId3">
              <a:alphaModFix/>
            </a:blip>
            <a:stretch>
              <a:fillRect/>
            </a:stretch>
          </p:blipFill>
          <p:spPr>
            <a:xfrm>
              <a:off x="5600700" y="843225"/>
              <a:ext cx="2040224" cy="2650925"/>
            </a:xfrm>
            <a:prstGeom prst="rect">
              <a:avLst/>
            </a:prstGeom>
            <a:noFill/>
            <a:ln>
              <a:noFill/>
            </a:ln>
          </p:spPr>
        </p:pic>
        <p:sp>
          <p:nvSpPr>
            <p:cNvPr id="204" name="Shape 204"/>
            <p:cNvSpPr/>
            <p:nvPr/>
          </p:nvSpPr>
          <p:spPr>
            <a:xfrm>
              <a:off x="5600700" y="842575"/>
              <a:ext cx="2040300" cy="27140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205" name="Shape 205"/>
          <p:cNvGrpSpPr/>
          <p:nvPr/>
        </p:nvGrpSpPr>
        <p:grpSpPr>
          <a:xfrm>
            <a:off x="5342045" y="3014835"/>
            <a:ext cx="2977103" cy="1779451"/>
            <a:chOff x="4946370" y="3134135"/>
            <a:chExt cx="2977103" cy="1779451"/>
          </a:xfrm>
        </p:grpSpPr>
        <p:pic>
          <p:nvPicPr>
            <p:cNvPr id="206" name="Shape 206"/>
            <p:cNvPicPr preferRelativeResize="0"/>
            <p:nvPr/>
          </p:nvPicPr>
          <p:blipFill>
            <a:blip r:embed="rId4">
              <a:alphaModFix/>
            </a:blip>
            <a:stretch>
              <a:fillRect/>
            </a:stretch>
          </p:blipFill>
          <p:spPr>
            <a:xfrm>
              <a:off x="6035553" y="3556538"/>
              <a:ext cx="918693" cy="611905"/>
            </a:xfrm>
            <a:prstGeom prst="rect">
              <a:avLst/>
            </a:prstGeom>
            <a:noFill/>
            <a:ln>
              <a:noFill/>
            </a:ln>
          </p:spPr>
        </p:pic>
        <p:pic>
          <p:nvPicPr>
            <p:cNvPr id="207" name="Shape 207"/>
            <p:cNvPicPr preferRelativeResize="0"/>
            <p:nvPr/>
          </p:nvPicPr>
          <p:blipFill>
            <a:blip r:embed="rId5">
              <a:alphaModFix/>
            </a:blip>
            <a:stretch>
              <a:fillRect/>
            </a:stretch>
          </p:blipFill>
          <p:spPr>
            <a:xfrm>
              <a:off x="4946370" y="3451372"/>
              <a:ext cx="918693" cy="614427"/>
            </a:xfrm>
            <a:prstGeom prst="rect">
              <a:avLst/>
            </a:prstGeom>
            <a:noFill/>
            <a:ln>
              <a:noFill/>
            </a:ln>
          </p:spPr>
        </p:pic>
        <p:pic>
          <p:nvPicPr>
            <p:cNvPr id="208" name="Shape 208"/>
            <p:cNvPicPr preferRelativeResize="0"/>
            <p:nvPr/>
          </p:nvPicPr>
          <p:blipFill>
            <a:blip r:embed="rId6">
              <a:alphaModFix/>
            </a:blip>
            <a:stretch>
              <a:fillRect/>
            </a:stretch>
          </p:blipFill>
          <p:spPr>
            <a:xfrm>
              <a:off x="6464708" y="3834471"/>
              <a:ext cx="918693" cy="611900"/>
            </a:xfrm>
            <a:prstGeom prst="rect">
              <a:avLst/>
            </a:prstGeom>
            <a:noFill/>
            <a:ln>
              <a:noFill/>
            </a:ln>
          </p:spPr>
        </p:pic>
        <p:pic>
          <p:nvPicPr>
            <p:cNvPr id="209" name="Shape 209"/>
            <p:cNvPicPr preferRelativeResize="0"/>
            <p:nvPr/>
          </p:nvPicPr>
          <p:blipFill>
            <a:blip r:embed="rId7">
              <a:alphaModFix/>
            </a:blip>
            <a:stretch>
              <a:fillRect/>
            </a:stretch>
          </p:blipFill>
          <p:spPr>
            <a:xfrm>
              <a:off x="5594182" y="3134135"/>
              <a:ext cx="918693" cy="611905"/>
            </a:xfrm>
            <a:prstGeom prst="rect">
              <a:avLst/>
            </a:prstGeom>
            <a:noFill/>
            <a:ln>
              <a:noFill/>
            </a:ln>
          </p:spPr>
        </p:pic>
        <p:pic>
          <p:nvPicPr>
            <p:cNvPr id="210" name="Shape 210"/>
            <p:cNvPicPr preferRelativeResize="0"/>
            <p:nvPr/>
          </p:nvPicPr>
          <p:blipFill>
            <a:blip r:embed="rId8">
              <a:alphaModFix/>
            </a:blip>
            <a:stretch>
              <a:fillRect/>
            </a:stretch>
          </p:blipFill>
          <p:spPr>
            <a:xfrm>
              <a:off x="7004780" y="4202887"/>
              <a:ext cx="918693" cy="611885"/>
            </a:xfrm>
            <a:prstGeom prst="rect">
              <a:avLst/>
            </a:prstGeom>
            <a:noFill/>
            <a:ln>
              <a:noFill/>
            </a:ln>
          </p:spPr>
        </p:pic>
        <p:pic>
          <p:nvPicPr>
            <p:cNvPr id="211" name="Shape 211"/>
            <p:cNvPicPr preferRelativeResize="0"/>
            <p:nvPr/>
          </p:nvPicPr>
          <p:blipFill>
            <a:blip r:embed="rId9">
              <a:alphaModFix/>
            </a:blip>
            <a:stretch>
              <a:fillRect/>
            </a:stretch>
          </p:blipFill>
          <p:spPr>
            <a:xfrm>
              <a:off x="5787920" y="4301686"/>
              <a:ext cx="918693" cy="611900"/>
            </a:xfrm>
            <a:prstGeom prst="rect">
              <a:avLst/>
            </a:prstGeom>
            <a:noFill/>
            <a:ln>
              <a:noFill/>
            </a:ln>
          </p:spPr>
        </p:pic>
      </p:grpSp>
      <p:grpSp>
        <p:nvGrpSpPr>
          <p:cNvPr id="212" name="Shape 212"/>
          <p:cNvGrpSpPr/>
          <p:nvPr/>
        </p:nvGrpSpPr>
        <p:grpSpPr>
          <a:xfrm>
            <a:off x="6705723" y="1035694"/>
            <a:ext cx="2392270" cy="2682708"/>
            <a:chOff x="6636648" y="1230394"/>
            <a:chExt cx="2392270" cy="2682708"/>
          </a:xfrm>
        </p:grpSpPr>
        <p:grpSp>
          <p:nvGrpSpPr>
            <p:cNvPr id="213" name="Shape 213"/>
            <p:cNvGrpSpPr/>
            <p:nvPr/>
          </p:nvGrpSpPr>
          <p:grpSpPr>
            <a:xfrm>
              <a:off x="7346372" y="1647506"/>
              <a:ext cx="1682545" cy="2265597"/>
              <a:chOff x="5499375" y="925275"/>
              <a:chExt cx="2342399" cy="2992862"/>
            </a:xfrm>
          </p:grpSpPr>
          <p:pic>
            <p:nvPicPr>
              <p:cNvPr id="214" name="Shape 214"/>
              <p:cNvPicPr preferRelativeResize="0"/>
              <p:nvPr/>
            </p:nvPicPr>
            <p:blipFill>
              <a:blip r:embed="rId10">
                <a:alphaModFix/>
              </a:blip>
              <a:stretch>
                <a:fillRect/>
              </a:stretch>
            </p:blipFill>
            <p:spPr>
              <a:xfrm>
                <a:off x="5508650" y="925912"/>
                <a:ext cx="2319177" cy="2992225"/>
              </a:xfrm>
              <a:prstGeom prst="rect">
                <a:avLst/>
              </a:prstGeom>
              <a:noFill/>
              <a:ln>
                <a:noFill/>
              </a:ln>
            </p:spPr>
          </p:pic>
          <p:sp>
            <p:nvSpPr>
              <p:cNvPr id="215" name="Shape 215"/>
              <p:cNvSpPr/>
              <p:nvPr/>
            </p:nvSpPr>
            <p:spPr>
              <a:xfrm>
                <a:off x="5499375" y="925275"/>
                <a:ext cx="2342399" cy="29022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216" name="Shape 216"/>
            <p:cNvGrpSpPr/>
            <p:nvPr/>
          </p:nvGrpSpPr>
          <p:grpSpPr>
            <a:xfrm>
              <a:off x="6636648" y="1230394"/>
              <a:ext cx="1644801" cy="2137004"/>
              <a:chOff x="3006125" y="925275"/>
              <a:chExt cx="2283177" cy="2925399"/>
            </a:xfrm>
          </p:grpSpPr>
          <p:pic>
            <p:nvPicPr>
              <p:cNvPr id="217" name="Shape 217"/>
              <p:cNvPicPr preferRelativeResize="0"/>
              <p:nvPr/>
            </p:nvPicPr>
            <p:blipFill>
              <a:blip r:embed="rId11">
                <a:alphaModFix/>
              </a:blip>
              <a:stretch>
                <a:fillRect/>
              </a:stretch>
            </p:blipFill>
            <p:spPr>
              <a:xfrm>
                <a:off x="3013310" y="926308"/>
                <a:ext cx="2275992" cy="2924366"/>
              </a:xfrm>
              <a:prstGeom prst="rect">
                <a:avLst/>
              </a:prstGeom>
              <a:noFill/>
              <a:ln>
                <a:noFill/>
              </a:ln>
            </p:spPr>
          </p:pic>
          <p:sp>
            <p:nvSpPr>
              <p:cNvPr id="218" name="Shape 218"/>
              <p:cNvSpPr/>
              <p:nvPr/>
            </p:nvSpPr>
            <p:spPr>
              <a:xfrm>
                <a:off x="3006125" y="925275"/>
                <a:ext cx="2276100" cy="29013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510450" y="2057400"/>
            <a:ext cx="8123100" cy="778800"/>
          </a:xfrm>
          <a:prstGeom prst="rect">
            <a:avLst/>
          </a:prstGeom>
        </p:spPr>
        <p:txBody>
          <a:bodyPr lIns="91425" tIns="91425" rIns="91425" bIns="91425" anchor="b" anchorCtr="0">
            <a:noAutofit/>
          </a:bodyPr>
          <a:lstStyle/>
          <a:p>
            <a:pPr>
              <a:spcBef>
                <a:spcPts val="0"/>
              </a:spcBef>
              <a:buNone/>
            </a:pPr>
            <a:r>
              <a:rPr lang="en"/>
              <a:t>Samples of Student Work</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cxnSp>
        <p:nvCxnSpPr>
          <p:cNvPr id="228" name="Shape 228"/>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
        <p:nvSpPr>
          <p:cNvPr id="229" name="Shape 229"/>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Speaking Practice</a:t>
            </a:r>
          </a:p>
          <a:p>
            <a:pPr lvl="0" rtl="0">
              <a:spcBef>
                <a:spcPts val="0"/>
              </a:spcBef>
              <a:buNone/>
            </a:pPr>
            <a:r>
              <a:rPr lang="en">
                <a:solidFill>
                  <a:srgbClr val="FF5252"/>
                </a:solidFill>
              </a:rPr>
              <a:t>CELDT 1</a:t>
            </a:r>
          </a:p>
        </p:txBody>
      </p:sp>
      <p:sp>
        <p:nvSpPr>
          <p:cNvPr id="230" name="Shape 230"/>
          <p:cNvSpPr txBox="1"/>
          <p:nvPr/>
        </p:nvSpPr>
        <p:spPr>
          <a:xfrm>
            <a:off x="118375" y="234400"/>
            <a:ext cx="2511000" cy="4017300"/>
          </a:xfrm>
          <a:prstGeom prst="rect">
            <a:avLst/>
          </a:prstGeom>
          <a:noFill/>
          <a:ln>
            <a:noFill/>
          </a:ln>
        </p:spPr>
        <p:txBody>
          <a:bodyPr lIns="91425" tIns="91425" rIns="91425" bIns="91425" anchor="t" anchorCtr="0">
            <a:noAutofit/>
          </a:bodyPr>
          <a:lstStyle/>
          <a:p>
            <a:pPr lvl="0" rtl="0">
              <a:spcBef>
                <a:spcPts val="0"/>
              </a:spcBef>
              <a:buNone/>
            </a:pPr>
            <a:r>
              <a:rPr lang="en" sz="2000" b="1">
                <a:solidFill>
                  <a:schemeClr val="dk1"/>
                </a:solidFill>
                <a:latin typeface="Proxima Nova"/>
                <a:ea typeface="Proxima Nova"/>
                <a:cs typeface="Proxima Nova"/>
                <a:sym typeface="Proxima Nova"/>
              </a:rPr>
              <a:t>QUESTION</a:t>
            </a:r>
          </a:p>
          <a:p>
            <a:pPr lvl="0" rtl="0">
              <a:spcBef>
                <a:spcPts val="0"/>
              </a:spcBef>
              <a:buNone/>
            </a:pPr>
            <a:r>
              <a:rPr lang="en" sz="2000">
                <a:latin typeface="Proxima Nova"/>
                <a:ea typeface="Proxima Nova"/>
                <a:cs typeface="Proxima Nova"/>
                <a:sym typeface="Proxima Nova"/>
              </a:rPr>
              <a:t>Do you agree that greatness is available to everyone? Why or why not? Use at least one example of a person we’ve talked about to support your answer.</a:t>
            </a:r>
          </a:p>
        </p:txBody>
      </p:sp>
      <p:sp>
        <p:nvSpPr>
          <p:cNvPr id="231" name="Shape 231">
            <a:hlinkClick r:id="rId3"/>
          </p:cNvPr>
          <p:cNvSpPr/>
          <p:nvPr/>
        </p:nvSpPr>
        <p:spPr>
          <a:xfrm>
            <a:off x="2710375" y="194325"/>
            <a:ext cx="6339800" cy="4754874"/>
          </a:xfrm>
          <a:prstGeom prst="rect">
            <a:avLst/>
          </a:prstGeom>
          <a:blipFill>
            <a:blip r:embed="rId4">
              <a:alphaModFix/>
            </a:blip>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Gist Summary, Supplemental Text</a:t>
            </a:r>
          </a:p>
          <a:p>
            <a:pPr lvl="0" rtl="0">
              <a:spcBef>
                <a:spcPts val="0"/>
              </a:spcBef>
              <a:buNone/>
            </a:pPr>
            <a:r>
              <a:rPr lang="en">
                <a:solidFill>
                  <a:srgbClr val="FF5252"/>
                </a:solidFill>
              </a:rPr>
              <a:t>CELDT 1</a:t>
            </a:r>
          </a:p>
        </p:txBody>
      </p:sp>
      <p:sp>
        <p:nvSpPr>
          <p:cNvPr id="237" name="Shape 237"/>
          <p:cNvSpPr txBox="1"/>
          <p:nvPr/>
        </p:nvSpPr>
        <p:spPr>
          <a:xfrm>
            <a:off x="118375" y="1976550"/>
            <a:ext cx="8714100" cy="16803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dk1"/>
                </a:solidFill>
                <a:latin typeface="Proxima Nova"/>
                <a:ea typeface="Proxima Nova"/>
                <a:cs typeface="Proxima Nova"/>
                <a:sym typeface="Proxima Nova"/>
              </a:rPr>
              <a:t>TEXT</a:t>
            </a:r>
            <a:r>
              <a:rPr lang="en" sz="2400">
                <a:solidFill>
                  <a:schemeClr val="dk1"/>
                </a:solidFill>
                <a:latin typeface="Proxima Nova"/>
                <a:ea typeface="Proxima Nova"/>
                <a:cs typeface="Proxima Nova"/>
                <a:sym typeface="Proxima Nova"/>
              </a:rPr>
              <a:t> </a:t>
            </a:r>
          </a:p>
          <a:p>
            <a:pPr lvl="0" rtl="0">
              <a:spcBef>
                <a:spcPts val="0"/>
              </a:spcBef>
              <a:buNone/>
            </a:pPr>
            <a:r>
              <a:rPr lang="en" sz="2400">
                <a:latin typeface="Proxima Nova"/>
                <a:ea typeface="Proxima Nova"/>
                <a:cs typeface="Proxima Nova"/>
                <a:sym typeface="Proxima Nova"/>
              </a:rPr>
              <a:t>On June 26, 2015, Chloe Veltman a musician and writer wrote an article for the New York Times and Los Angeles Times “To Master Stage Fright, Practice Makes Imperfect Ok.”</a:t>
            </a:r>
          </a:p>
        </p:txBody>
      </p:sp>
      <p:pic>
        <p:nvPicPr>
          <p:cNvPr id="238" name="Shape 238"/>
          <p:cNvPicPr preferRelativeResize="0"/>
          <p:nvPr/>
        </p:nvPicPr>
        <p:blipFill>
          <a:blip r:embed="rId3">
            <a:alphaModFix/>
          </a:blip>
          <a:stretch>
            <a:fillRect/>
          </a:stretch>
        </p:blipFill>
        <p:spPr>
          <a:xfrm>
            <a:off x="118362" y="434750"/>
            <a:ext cx="8907276" cy="1368925"/>
          </a:xfrm>
          <a:prstGeom prst="rect">
            <a:avLst/>
          </a:prstGeom>
          <a:noFill/>
          <a:ln>
            <a:noFill/>
          </a:ln>
        </p:spPr>
      </p:pic>
      <p:sp>
        <p:nvSpPr>
          <p:cNvPr id="239" name="Shape 239"/>
          <p:cNvSpPr/>
          <p:nvPr/>
        </p:nvSpPr>
        <p:spPr>
          <a:xfrm>
            <a:off x="3553337" y="545750"/>
            <a:ext cx="1374299" cy="343500"/>
          </a:xfrm>
          <a:prstGeom prst="rect">
            <a:avLst/>
          </a:prstGeom>
          <a:noFill/>
          <a:ln w="38100" cap="flat" cmpd="sng">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40" name="Shape 240"/>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Gist Summary, Supplemental Text</a:t>
            </a:r>
          </a:p>
          <a:p>
            <a:pPr lvl="0" rtl="0">
              <a:spcBef>
                <a:spcPts val="0"/>
              </a:spcBef>
              <a:buNone/>
            </a:pPr>
            <a:r>
              <a:rPr lang="en">
                <a:solidFill>
                  <a:srgbClr val="FF5252"/>
                </a:solidFill>
              </a:rPr>
              <a:t>CELDT 1</a:t>
            </a:r>
          </a:p>
        </p:txBody>
      </p:sp>
      <p:sp>
        <p:nvSpPr>
          <p:cNvPr id="246" name="Shape 246"/>
          <p:cNvSpPr txBox="1"/>
          <p:nvPr/>
        </p:nvSpPr>
        <p:spPr>
          <a:xfrm>
            <a:off x="118375" y="2069375"/>
            <a:ext cx="8714100" cy="1966499"/>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dk1"/>
                </a:solidFill>
                <a:latin typeface="Proxima Nova"/>
                <a:ea typeface="Proxima Nova"/>
                <a:cs typeface="Proxima Nova"/>
                <a:sym typeface="Proxima Nova"/>
              </a:rPr>
              <a:t>TEXT</a:t>
            </a:r>
            <a:r>
              <a:rPr lang="en" sz="2400">
                <a:solidFill>
                  <a:schemeClr val="dk1"/>
                </a:solidFill>
                <a:latin typeface="Proxima Nova"/>
                <a:ea typeface="Proxima Nova"/>
                <a:cs typeface="Proxima Nova"/>
                <a:sym typeface="Proxima Nova"/>
              </a:rPr>
              <a:t> </a:t>
            </a:r>
          </a:p>
          <a:p>
            <a:pPr lvl="0" rtl="0">
              <a:spcBef>
                <a:spcPts val="0"/>
              </a:spcBef>
              <a:buNone/>
            </a:pPr>
            <a:r>
              <a:rPr lang="en" sz="2400">
                <a:latin typeface="Proxima Nova"/>
                <a:ea typeface="Proxima Nova"/>
                <a:cs typeface="Proxima Nova"/>
                <a:sym typeface="Proxima Nova"/>
              </a:rPr>
              <a:t>On June 26, 2015, Chloe Veltman wrote an article for the NPR News titled “To Master Stage Fright, Practice Makes Imperfect Ok” because she wanted to help people how to master stage fright. </a:t>
            </a:r>
          </a:p>
        </p:txBody>
      </p:sp>
      <p:pic>
        <p:nvPicPr>
          <p:cNvPr id="247" name="Shape 247"/>
          <p:cNvPicPr preferRelativeResize="0"/>
          <p:nvPr/>
        </p:nvPicPr>
        <p:blipFill>
          <a:blip r:embed="rId3">
            <a:alphaModFix/>
          </a:blip>
          <a:stretch>
            <a:fillRect/>
          </a:stretch>
        </p:blipFill>
        <p:spPr>
          <a:xfrm>
            <a:off x="398006" y="265445"/>
            <a:ext cx="8154849" cy="1618274"/>
          </a:xfrm>
          <a:prstGeom prst="rect">
            <a:avLst/>
          </a:prstGeom>
          <a:noFill/>
          <a:ln>
            <a:noFill/>
          </a:ln>
        </p:spPr>
      </p:pic>
      <p:cxnSp>
        <p:nvCxnSpPr>
          <p:cNvPr id="248" name="Shape 248"/>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Formative Writing Sample</a:t>
            </a:r>
          </a:p>
          <a:p>
            <a:pPr lvl="0" rtl="0">
              <a:spcBef>
                <a:spcPts val="0"/>
              </a:spcBef>
              <a:buNone/>
            </a:pPr>
            <a:r>
              <a:rPr lang="en">
                <a:solidFill>
                  <a:srgbClr val="FF5252"/>
                </a:solidFill>
              </a:rPr>
              <a:t>Student A, CELDT 1</a:t>
            </a:r>
          </a:p>
        </p:txBody>
      </p:sp>
      <p:pic>
        <p:nvPicPr>
          <p:cNvPr id="254" name="Shape 254"/>
          <p:cNvPicPr preferRelativeResize="0"/>
          <p:nvPr/>
        </p:nvPicPr>
        <p:blipFill>
          <a:blip r:embed="rId3">
            <a:alphaModFix/>
          </a:blip>
          <a:stretch>
            <a:fillRect/>
          </a:stretch>
        </p:blipFill>
        <p:spPr>
          <a:xfrm>
            <a:off x="441361" y="1178700"/>
            <a:ext cx="8261275" cy="1799974"/>
          </a:xfrm>
          <a:prstGeom prst="rect">
            <a:avLst/>
          </a:prstGeom>
          <a:noFill/>
          <a:ln>
            <a:noFill/>
          </a:ln>
        </p:spPr>
      </p:pic>
      <p:cxnSp>
        <p:nvCxnSpPr>
          <p:cNvPr id="255" name="Shape 255"/>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510450" y="198050"/>
            <a:ext cx="8633699" cy="2647800"/>
          </a:xfrm>
          <a:prstGeom prst="rect">
            <a:avLst/>
          </a:prstGeom>
        </p:spPr>
        <p:txBody>
          <a:bodyPr lIns="91425" tIns="91425" rIns="91425" bIns="91425" anchor="b" anchorCtr="0">
            <a:noAutofit/>
          </a:bodyPr>
          <a:lstStyle/>
          <a:p>
            <a:pPr rtl="0">
              <a:spcBef>
                <a:spcPts val="0"/>
              </a:spcBef>
              <a:buNone/>
            </a:pPr>
            <a:r>
              <a:rPr lang="en" sz="3600"/>
              <a:t>Learning Language Through Grade-Appropriate Content: </a:t>
            </a:r>
          </a:p>
          <a:p>
            <a:pPr>
              <a:spcBef>
                <a:spcPts val="0"/>
              </a:spcBef>
              <a:buNone/>
            </a:pPr>
            <a:r>
              <a:rPr lang="en" sz="3600"/>
              <a:t>The High School Newcomer’s Challenge</a:t>
            </a:r>
          </a:p>
        </p:txBody>
      </p:sp>
      <p:sp>
        <p:nvSpPr>
          <p:cNvPr id="63" name="Shape 63"/>
          <p:cNvSpPr txBox="1">
            <a:spLocks noGrp="1"/>
          </p:cNvSpPr>
          <p:nvPr>
            <p:ph type="subTitle" idx="1"/>
          </p:nvPr>
        </p:nvSpPr>
        <p:spPr>
          <a:xfrm>
            <a:off x="510450" y="3117575"/>
            <a:ext cx="6538500" cy="1588500"/>
          </a:xfrm>
          <a:prstGeom prst="rect">
            <a:avLst/>
          </a:prstGeom>
        </p:spPr>
        <p:txBody>
          <a:bodyPr lIns="91425" tIns="91425" rIns="91425" bIns="91425" anchor="t" anchorCtr="0">
            <a:noAutofit/>
          </a:bodyPr>
          <a:lstStyle/>
          <a:p>
            <a:pPr rtl="0">
              <a:spcBef>
                <a:spcPts val="0"/>
              </a:spcBef>
              <a:buNone/>
            </a:pPr>
            <a:r>
              <a:rPr lang="en" sz="1800"/>
              <a:t>Kathryn Thomas, M.Ed., ELD Content Specialist</a:t>
            </a:r>
          </a:p>
          <a:p>
            <a:pPr rtl="0">
              <a:spcBef>
                <a:spcPts val="0"/>
              </a:spcBef>
              <a:buNone/>
            </a:pPr>
            <a:r>
              <a:rPr lang="en" sz="1800"/>
              <a:t>Diana Nguyen, M.A.Ed., ELA/Literacy Content Specialist</a:t>
            </a:r>
          </a:p>
          <a:p>
            <a:pPr lvl="0" rtl="0">
              <a:spcBef>
                <a:spcPts val="0"/>
              </a:spcBef>
              <a:buNone/>
            </a:pPr>
            <a:r>
              <a:rPr lang="en" sz="1800"/>
              <a:t>Campbell Union High School District</a:t>
            </a:r>
          </a:p>
          <a:p>
            <a:pPr>
              <a:spcBef>
                <a:spcPts val="0"/>
              </a:spcBef>
              <a:buNone/>
            </a:pPr>
            <a:r>
              <a:rPr lang="en" sz="1800"/>
              <a:t>October 24, 2015</a:t>
            </a:r>
          </a:p>
        </p:txBody>
      </p:sp>
      <p:pic>
        <p:nvPicPr>
          <p:cNvPr id="64" name="Shape 64"/>
          <p:cNvPicPr preferRelativeResize="0"/>
          <p:nvPr/>
        </p:nvPicPr>
        <p:blipFill>
          <a:blip r:embed="rId3">
            <a:alphaModFix/>
          </a:blip>
          <a:stretch>
            <a:fillRect/>
          </a:stretch>
        </p:blipFill>
        <p:spPr>
          <a:xfrm>
            <a:off x="7204800" y="3277325"/>
            <a:ext cx="1428750" cy="14287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2269375" y="-101912"/>
            <a:ext cx="4605244" cy="4252856"/>
          </a:xfrm>
          <a:prstGeom prst="rect">
            <a:avLst/>
          </a:prstGeom>
          <a:noFill/>
          <a:ln>
            <a:noFill/>
          </a:ln>
        </p:spPr>
      </p:pic>
      <p:sp>
        <p:nvSpPr>
          <p:cNvPr id="261" name="Shape 261"/>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Summative Writing Sample</a:t>
            </a:r>
          </a:p>
          <a:p>
            <a:pPr lvl="0" rtl="0">
              <a:spcBef>
                <a:spcPts val="0"/>
              </a:spcBef>
              <a:buNone/>
            </a:pPr>
            <a:r>
              <a:rPr lang="en">
                <a:solidFill>
                  <a:srgbClr val="FF5252"/>
                </a:solidFill>
              </a:rPr>
              <a:t>Student A, CELDT 1</a:t>
            </a:r>
          </a:p>
        </p:txBody>
      </p:sp>
      <p:cxnSp>
        <p:nvCxnSpPr>
          <p:cNvPr id="262" name="Shape 262"/>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Formative Writing Sample</a:t>
            </a:r>
          </a:p>
          <a:p>
            <a:pPr lvl="0" rtl="0">
              <a:spcBef>
                <a:spcPts val="0"/>
              </a:spcBef>
              <a:buNone/>
            </a:pPr>
            <a:r>
              <a:rPr lang="en">
                <a:solidFill>
                  <a:srgbClr val="FF5252"/>
                </a:solidFill>
              </a:rPr>
              <a:t>Student B, CELDT 3</a:t>
            </a:r>
          </a:p>
        </p:txBody>
      </p:sp>
      <p:pic>
        <p:nvPicPr>
          <p:cNvPr id="268" name="Shape 268"/>
          <p:cNvPicPr preferRelativeResize="0"/>
          <p:nvPr/>
        </p:nvPicPr>
        <p:blipFill>
          <a:blip r:embed="rId3">
            <a:alphaModFix/>
          </a:blip>
          <a:stretch>
            <a:fillRect/>
          </a:stretch>
        </p:blipFill>
        <p:spPr>
          <a:xfrm>
            <a:off x="841825" y="692900"/>
            <a:ext cx="7460351" cy="3058675"/>
          </a:xfrm>
          <a:prstGeom prst="rect">
            <a:avLst/>
          </a:prstGeom>
          <a:noFill/>
          <a:ln>
            <a:noFill/>
          </a:ln>
        </p:spPr>
      </p:pic>
      <p:cxnSp>
        <p:nvCxnSpPr>
          <p:cNvPr id="269" name="Shape 269"/>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rtl="0">
              <a:spcBef>
                <a:spcPts val="0"/>
              </a:spcBef>
              <a:buNone/>
            </a:pPr>
            <a:r>
              <a:rPr lang="en">
                <a:solidFill>
                  <a:srgbClr val="FF5252"/>
                </a:solidFill>
              </a:rPr>
              <a:t>Summative Writing Sample</a:t>
            </a:r>
          </a:p>
          <a:p>
            <a:pPr lvl="0" rtl="0">
              <a:spcBef>
                <a:spcPts val="0"/>
              </a:spcBef>
              <a:buNone/>
            </a:pPr>
            <a:r>
              <a:rPr lang="en">
                <a:solidFill>
                  <a:srgbClr val="FF5252"/>
                </a:solidFill>
              </a:rPr>
              <a:t>Student B, CELDT 3</a:t>
            </a:r>
          </a:p>
        </p:txBody>
      </p:sp>
      <p:pic>
        <p:nvPicPr>
          <p:cNvPr id="275" name="Shape 275"/>
          <p:cNvPicPr preferRelativeResize="0"/>
          <p:nvPr/>
        </p:nvPicPr>
        <p:blipFill>
          <a:blip r:embed="rId3">
            <a:alphaModFix/>
          </a:blip>
          <a:stretch>
            <a:fillRect/>
          </a:stretch>
        </p:blipFill>
        <p:spPr>
          <a:xfrm>
            <a:off x="1943725" y="0"/>
            <a:ext cx="5259631" cy="4158825"/>
          </a:xfrm>
          <a:prstGeom prst="rect">
            <a:avLst/>
          </a:prstGeom>
          <a:noFill/>
          <a:ln>
            <a:noFill/>
          </a:ln>
        </p:spPr>
      </p:pic>
      <p:cxnSp>
        <p:nvCxnSpPr>
          <p:cNvPr id="276" name="Shape 276"/>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118375" y="4035875"/>
            <a:ext cx="8443799"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Summative Writing Samples</a:t>
            </a:r>
          </a:p>
          <a:p>
            <a:pPr lvl="0" rtl="0">
              <a:spcBef>
                <a:spcPts val="0"/>
              </a:spcBef>
              <a:buNone/>
            </a:pPr>
            <a:r>
              <a:rPr lang="en">
                <a:solidFill>
                  <a:srgbClr val="FF5252"/>
                </a:solidFill>
              </a:rPr>
              <a:t>Student A and Student B Comparison</a:t>
            </a:r>
          </a:p>
        </p:txBody>
      </p:sp>
      <p:pic>
        <p:nvPicPr>
          <p:cNvPr id="282" name="Shape 282"/>
          <p:cNvPicPr preferRelativeResize="0"/>
          <p:nvPr/>
        </p:nvPicPr>
        <p:blipFill>
          <a:blip r:embed="rId3">
            <a:alphaModFix/>
          </a:blip>
          <a:stretch>
            <a:fillRect/>
          </a:stretch>
        </p:blipFill>
        <p:spPr>
          <a:xfrm>
            <a:off x="-12" y="-139737"/>
            <a:ext cx="4605244" cy="4252856"/>
          </a:xfrm>
          <a:prstGeom prst="rect">
            <a:avLst/>
          </a:prstGeom>
          <a:noFill/>
          <a:ln>
            <a:noFill/>
          </a:ln>
        </p:spPr>
      </p:pic>
      <p:pic>
        <p:nvPicPr>
          <p:cNvPr id="283" name="Shape 283"/>
          <p:cNvPicPr preferRelativeResize="0"/>
          <p:nvPr/>
        </p:nvPicPr>
        <p:blipFill>
          <a:blip r:embed="rId4">
            <a:alphaModFix/>
          </a:blip>
          <a:stretch>
            <a:fillRect/>
          </a:stretch>
        </p:blipFill>
        <p:spPr>
          <a:xfrm>
            <a:off x="4288825" y="95724"/>
            <a:ext cx="4783024" cy="3781950"/>
          </a:xfrm>
          <a:prstGeom prst="rect">
            <a:avLst/>
          </a:prstGeom>
          <a:noFill/>
          <a:ln>
            <a:noFill/>
          </a:ln>
        </p:spPr>
      </p:pic>
      <p:cxnSp>
        <p:nvCxnSpPr>
          <p:cNvPr id="284" name="Shape 284"/>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Shape 289"/>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sp>
        <p:nvSpPr>
          <p:cNvPr id="290" name="Shape 290"/>
          <p:cNvSpPr txBox="1">
            <a:spLocks noGrp="1"/>
          </p:cNvSpPr>
          <p:nvPr>
            <p:ph type="body" idx="1"/>
          </p:nvPr>
        </p:nvSpPr>
        <p:spPr>
          <a:xfrm>
            <a:off x="118375" y="4035875"/>
            <a:ext cx="2167500" cy="982499"/>
          </a:xfrm>
          <a:prstGeom prst="rect">
            <a:avLst/>
          </a:prstGeom>
        </p:spPr>
        <p:txBody>
          <a:bodyPr lIns="91425" tIns="91425" rIns="91425" bIns="91425" anchor="ctr" anchorCtr="0">
            <a:noAutofit/>
          </a:bodyPr>
          <a:lstStyle/>
          <a:p>
            <a:pPr lvl="0" rtl="0">
              <a:spcBef>
                <a:spcPts val="0"/>
              </a:spcBef>
              <a:buNone/>
            </a:pPr>
            <a:r>
              <a:rPr lang="en">
                <a:solidFill>
                  <a:srgbClr val="FF5252"/>
                </a:solidFill>
              </a:rPr>
              <a:t>Final Speech</a:t>
            </a:r>
          </a:p>
          <a:p>
            <a:pPr lvl="0" rtl="0">
              <a:spcBef>
                <a:spcPts val="0"/>
              </a:spcBef>
              <a:buNone/>
            </a:pPr>
            <a:r>
              <a:rPr lang="en">
                <a:solidFill>
                  <a:srgbClr val="FF5252"/>
                </a:solidFill>
              </a:rPr>
              <a:t>CELDT 1</a:t>
            </a:r>
          </a:p>
        </p:txBody>
      </p:sp>
      <p:sp>
        <p:nvSpPr>
          <p:cNvPr id="291" name="Shape 291">
            <a:hlinkClick r:id="rId3"/>
          </p:cNvPr>
          <p:cNvSpPr/>
          <p:nvPr/>
        </p:nvSpPr>
        <p:spPr>
          <a:xfrm>
            <a:off x="2543025" y="132975"/>
            <a:ext cx="6503400" cy="4877550"/>
          </a:xfrm>
          <a:prstGeom prst="rect">
            <a:avLst/>
          </a:prstGeom>
          <a:blipFill>
            <a:blip r:embed="rId4">
              <a:alphaModFix/>
            </a:blip>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510450" y="1970550"/>
            <a:ext cx="8123100" cy="865500"/>
          </a:xfrm>
          <a:prstGeom prst="rect">
            <a:avLst/>
          </a:prstGeom>
        </p:spPr>
        <p:txBody>
          <a:bodyPr lIns="91425" tIns="91425" rIns="91425" bIns="91425" anchor="b" anchorCtr="0">
            <a:noAutofit/>
          </a:bodyPr>
          <a:lstStyle/>
          <a:p>
            <a:pPr>
              <a:spcBef>
                <a:spcPts val="0"/>
              </a:spcBef>
              <a:buNone/>
            </a:pPr>
            <a:r>
              <a:rPr lang="en" sz="4800"/>
              <a:t>Non-Negotiables and Recommendations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a:lnSpc>
                <a:spcPct val="100000"/>
              </a:lnSpc>
              <a:spcBef>
                <a:spcPts val="0"/>
              </a:spcBef>
              <a:spcAft>
                <a:spcPts val="0"/>
              </a:spcAft>
              <a:buNone/>
            </a:pPr>
            <a:r>
              <a:rPr lang="en" sz="3600">
                <a:solidFill>
                  <a:srgbClr val="FFFFFF"/>
                </a:solidFill>
              </a:rPr>
              <a:t>All teachers are teachers of ELs and literacy.</a:t>
            </a:r>
          </a:p>
        </p:txBody>
      </p:sp>
      <p:pic>
        <p:nvPicPr>
          <p:cNvPr id="302" name="Shape 302"/>
          <p:cNvPicPr preferRelativeResize="0"/>
          <p:nvPr/>
        </p:nvPicPr>
        <p:blipFill>
          <a:blip r:embed="rId3">
            <a:alphaModFix/>
          </a:blip>
          <a:stretch>
            <a:fillRect/>
          </a:stretch>
        </p:blipFill>
        <p:spPr>
          <a:xfrm>
            <a:off x="532900" y="1278475"/>
            <a:ext cx="3448725" cy="258654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sz="3600">
                <a:solidFill>
                  <a:srgbClr val="FFFFFF"/>
                </a:solidFill>
              </a:rPr>
              <a:t>Teacher mindset and self-efficacy contributes to student success.</a:t>
            </a:r>
          </a:p>
        </p:txBody>
      </p:sp>
      <p:pic>
        <p:nvPicPr>
          <p:cNvPr id="308" name="Shape 308"/>
          <p:cNvPicPr preferRelativeResize="0"/>
          <p:nvPr/>
        </p:nvPicPr>
        <p:blipFill>
          <a:blip r:embed="rId3">
            <a:alphaModFix/>
          </a:blip>
          <a:stretch>
            <a:fillRect/>
          </a:stretch>
        </p:blipFill>
        <p:spPr>
          <a:xfrm>
            <a:off x="89900" y="1562100"/>
            <a:ext cx="4267200" cy="20193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sz="3600">
                <a:solidFill>
                  <a:srgbClr val="FFFFFF"/>
                </a:solidFill>
              </a:rPr>
              <a:t>Scheduling design must be purposeful and strategic.</a:t>
            </a:r>
          </a:p>
        </p:txBody>
      </p:sp>
      <p:pic>
        <p:nvPicPr>
          <p:cNvPr id="314" name="Shape 314"/>
          <p:cNvPicPr preferRelativeResize="0"/>
          <p:nvPr/>
        </p:nvPicPr>
        <p:blipFill>
          <a:blip r:embed="rId3">
            <a:alphaModFix/>
          </a:blip>
          <a:stretch>
            <a:fillRect/>
          </a:stretch>
        </p:blipFill>
        <p:spPr>
          <a:xfrm>
            <a:off x="507268" y="1381068"/>
            <a:ext cx="3574449" cy="2381350"/>
          </a:xfrm>
          <a:prstGeom prst="rect">
            <a:avLst/>
          </a:prstGeom>
          <a:noFill/>
          <a:ln>
            <a:noFill/>
          </a:ln>
        </p:spPr>
      </p:pic>
      <p:grpSp>
        <p:nvGrpSpPr>
          <p:cNvPr id="315" name="Shape 315"/>
          <p:cNvGrpSpPr/>
          <p:nvPr/>
        </p:nvGrpSpPr>
        <p:grpSpPr>
          <a:xfrm>
            <a:off x="244125" y="814350"/>
            <a:ext cx="4799050" cy="3151874"/>
            <a:chOff x="244125" y="814350"/>
            <a:chExt cx="4799050" cy="3151874"/>
          </a:xfrm>
        </p:grpSpPr>
        <p:pic>
          <p:nvPicPr>
            <p:cNvPr id="316" name="Shape 316"/>
            <p:cNvPicPr preferRelativeResize="0"/>
            <p:nvPr/>
          </p:nvPicPr>
          <p:blipFill>
            <a:blip r:embed="rId4">
              <a:alphaModFix/>
            </a:blip>
            <a:stretch>
              <a:fillRect/>
            </a:stretch>
          </p:blipFill>
          <p:spPr>
            <a:xfrm>
              <a:off x="244125" y="991850"/>
              <a:ext cx="4772125" cy="2950750"/>
            </a:xfrm>
            <a:prstGeom prst="rect">
              <a:avLst/>
            </a:prstGeom>
            <a:noFill/>
            <a:ln>
              <a:noFill/>
            </a:ln>
          </p:spPr>
        </p:pic>
        <p:pic>
          <p:nvPicPr>
            <p:cNvPr id="317" name="Shape 317"/>
            <p:cNvPicPr preferRelativeResize="0"/>
            <p:nvPr/>
          </p:nvPicPr>
          <p:blipFill>
            <a:blip r:embed="rId5">
              <a:alphaModFix/>
            </a:blip>
            <a:stretch>
              <a:fillRect/>
            </a:stretch>
          </p:blipFill>
          <p:spPr>
            <a:xfrm>
              <a:off x="4570750" y="814350"/>
              <a:ext cx="472425" cy="3151874"/>
            </a:xfrm>
            <a:prstGeom prst="rect">
              <a:avLst/>
            </a:prstGeom>
            <a:noFill/>
            <a:ln>
              <a:noFill/>
            </a:ln>
          </p:spPr>
        </p:pic>
      </p:grpSp>
      <p:sp>
        <p:nvSpPr>
          <p:cNvPr id="318" name="Shape 318"/>
          <p:cNvSpPr/>
          <p:nvPr/>
        </p:nvSpPr>
        <p:spPr>
          <a:xfrm>
            <a:off x="1812325" y="2261150"/>
            <a:ext cx="1068899" cy="1151399"/>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sz="3600">
                <a:solidFill>
                  <a:srgbClr val="FFFFFF"/>
                </a:solidFill>
              </a:rPr>
              <a:t>All adults must share the same vision and high expectations.</a:t>
            </a:r>
          </a:p>
        </p:txBody>
      </p:sp>
      <p:pic>
        <p:nvPicPr>
          <p:cNvPr id="324" name="Shape 324"/>
          <p:cNvPicPr preferRelativeResize="0"/>
          <p:nvPr/>
        </p:nvPicPr>
        <p:blipFill>
          <a:blip r:embed="rId3">
            <a:alphaModFix/>
          </a:blip>
          <a:stretch>
            <a:fillRect/>
          </a:stretch>
        </p:blipFill>
        <p:spPr>
          <a:xfrm>
            <a:off x="615425" y="892962"/>
            <a:ext cx="3357574" cy="33575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86075" y="2112750"/>
            <a:ext cx="4045199" cy="917999"/>
          </a:xfrm>
          <a:prstGeom prst="rect">
            <a:avLst/>
          </a:prstGeom>
        </p:spPr>
        <p:txBody>
          <a:bodyPr lIns="91425" tIns="91425" rIns="91425" bIns="91425" anchor="b" anchorCtr="0">
            <a:noAutofit/>
          </a:bodyPr>
          <a:lstStyle/>
          <a:p>
            <a:pPr>
              <a:spcBef>
                <a:spcPts val="0"/>
              </a:spcBef>
              <a:buNone/>
            </a:pPr>
            <a:r>
              <a:rPr lang="en" sz="4800" b="1">
                <a:solidFill>
                  <a:srgbClr val="FF5252"/>
                </a:solidFill>
              </a:rPr>
              <a:t>Topics</a:t>
            </a:r>
          </a:p>
        </p:txBody>
      </p:sp>
      <p:sp>
        <p:nvSpPr>
          <p:cNvPr id="70" name="Shape 70"/>
          <p:cNvSpPr txBox="1">
            <a:spLocks noGrp="1"/>
          </p:cNvSpPr>
          <p:nvPr>
            <p:ph type="body" idx="1"/>
          </p:nvPr>
        </p:nvSpPr>
        <p:spPr>
          <a:xfrm>
            <a:off x="4939500" y="724200"/>
            <a:ext cx="3837000" cy="3695099"/>
          </a:xfrm>
          <a:prstGeom prst="rect">
            <a:avLst/>
          </a:prstGeom>
        </p:spPr>
        <p:txBody>
          <a:bodyPr lIns="91425" tIns="91425" rIns="91425" bIns="91425" anchor="ctr" anchorCtr="0">
            <a:noAutofit/>
          </a:bodyPr>
          <a:lstStyle/>
          <a:p>
            <a:pPr marL="457200" lvl="0" indent="-228600" rtl="0">
              <a:spcBef>
                <a:spcPts val="0"/>
              </a:spcBef>
              <a:buClr>
                <a:schemeClr val="lt2"/>
              </a:buClr>
              <a:buSzPct val="100000"/>
            </a:pPr>
            <a:r>
              <a:rPr lang="en"/>
              <a:t>Program Design and Implementation</a:t>
            </a:r>
          </a:p>
          <a:p>
            <a:pPr marL="457200" lvl="0" indent="-228600" rtl="0">
              <a:spcBef>
                <a:spcPts val="0"/>
              </a:spcBef>
              <a:buClr>
                <a:schemeClr val="lt2"/>
              </a:buClr>
              <a:buSzPct val="100000"/>
            </a:pPr>
            <a:r>
              <a:rPr lang="en"/>
              <a:t>Student Work</a:t>
            </a:r>
          </a:p>
          <a:p>
            <a:pPr marL="457200" lvl="0" indent="-228600" rtl="0">
              <a:spcBef>
                <a:spcPts val="0"/>
              </a:spcBef>
              <a:buClr>
                <a:schemeClr val="lt2"/>
              </a:buClr>
              <a:buSzPct val="100000"/>
            </a:pPr>
            <a:r>
              <a:rPr lang="en"/>
              <a:t>Non-negotiables and Recommendations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181250"/>
            <a:ext cx="8520599" cy="662399"/>
          </a:xfrm>
          <a:prstGeom prst="rect">
            <a:avLst/>
          </a:prstGeom>
        </p:spPr>
        <p:txBody>
          <a:bodyPr lIns="91425" tIns="91425" rIns="91425" bIns="91425" anchor="t" anchorCtr="0">
            <a:noAutofit/>
          </a:bodyPr>
          <a:lstStyle/>
          <a:p>
            <a:pPr rtl="0">
              <a:spcBef>
                <a:spcPts val="0"/>
              </a:spcBef>
              <a:buNone/>
            </a:pPr>
            <a:r>
              <a:rPr lang="en" sz="3600" b="1">
                <a:solidFill>
                  <a:schemeClr val="accent5"/>
                </a:solidFill>
              </a:rPr>
              <a:t>References</a:t>
            </a:r>
          </a:p>
          <a:p>
            <a:pPr>
              <a:spcBef>
                <a:spcPts val="0"/>
              </a:spcBef>
              <a:buNone/>
            </a:pPr>
            <a:endParaRPr/>
          </a:p>
        </p:txBody>
      </p:sp>
      <p:sp>
        <p:nvSpPr>
          <p:cNvPr id="330" name="Shape 330"/>
          <p:cNvSpPr txBox="1">
            <a:spLocks noGrp="1"/>
          </p:cNvSpPr>
          <p:nvPr>
            <p:ph type="body" idx="1"/>
          </p:nvPr>
        </p:nvSpPr>
        <p:spPr>
          <a:xfrm>
            <a:off x="311700" y="1054900"/>
            <a:ext cx="8520599" cy="3420900"/>
          </a:xfrm>
          <a:prstGeom prst="rect">
            <a:avLst/>
          </a:prstGeom>
        </p:spPr>
        <p:txBody>
          <a:bodyPr lIns="91425" tIns="91425" rIns="91425" bIns="91425" anchor="t" anchorCtr="0">
            <a:noAutofit/>
          </a:bodyPr>
          <a:lstStyle/>
          <a:p>
            <a:pPr marL="0" indent="0" rtl="0">
              <a:lnSpc>
                <a:spcPct val="100000"/>
              </a:lnSpc>
              <a:spcBef>
                <a:spcPts val="0"/>
              </a:spcBef>
              <a:buNone/>
            </a:pPr>
            <a:r>
              <a:rPr lang="en" sz="2000">
                <a:solidFill>
                  <a:srgbClr val="000000"/>
                </a:solidFill>
                <a:latin typeface="Arial"/>
                <a:ea typeface="Arial"/>
                <a:cs typeface="Arial"/>
                <a:sym typeface="Arial"/>
              </a:rPr>
              <a:t>Graff, Gerald, and Cathy Birkenstein. </a:t>
            </a:r>
            <a:r>
              <a:rPr lang="en" sz="2000" i="1">
                <a:solidFill>
                  <a:srgbClr val="000000"/>
                </a:solidFill>
                <a:latin typeface="Arial"/>
                <a:ea typeface="Arial"/>
                <a:cs typeface="Arial"/>
                <a:sym typeface="Arial"/>
              </a:rPr>
              <a:t>They Say / I Say: The Moves That </a:t>
            </a:r>
          </a:p>
          <a:p>
            <a:pPr marL="0" indent="0" rtl="0">
              <a:lnSpc>
                <a:spcPct val="100000"/>
              </a:lnSpc>
              <a:spcBef>
                <a:spcPts val="0"/>
              </a:spcBef>
              <a:buNone/>
            </a:pPr>
            <a:r>
              <a:rPr lang="en" sz="2000" i="1">
                <a:solidFill>
                  <a:srgbClr val="000000"/>
                </a:solidFill>
                <a:latin typeface="Arial"/>
                <a:ea typeface="Arial"/>
                <a:cs typeface="Arial"/>
                <a:sym typeface="Arial"/>
              </a:rPr>
              <a:t>       Matter in Academic Writing</a:t>
            </a:r>
            <a:r>
              <a:rPr lang="en" sz="2000">
                <a:solidFill>
                  <a:srgbClr val="000000"/>
                </a:solidFill>
                <a:latin typeface="Arial"/>
                <a:ea typeface="Arial"/>
                <a:cs typeface="Arial"/>
                <a:sym typeface="Arial"/>
              </a:rPr>
              <a:t>. New York: W.W. Norton, 2010. Print.</a:t>
            </a:r>
          </a:p>
          <a:p>
            <a:pPr rtl="0">
              <a:lnSpc>
                <a:spcPct val="100000"/>
              </a:lnSpc>
              <a:spcBef>
                <a:spcPts val="0"/>
              </a:spcBef>
              <a:buNone/>
            </a:pPr>
            <a:r>
              <a:rPr lang="en" sz="2000">
                <a:solidFill>
                  <a:srgbClr val="000000"/>
                </a:solidFill>
                <a:latin typeface="Arial"/>
                <a:ea typeface="Arial"/>
                <a:cs typeface="Arial"/>
                <a:sym typeface="Arial"/>
              </a:rPr>
              <a:t>Jendian, Aleen, and Micah Jendian. "What It Takes to Be Great." </a:t>
            </a:r>
          </a:p>
          <a:p>
            <a:pPr rtl="0">
              <a:lnSpc>
                <a:spcPct val="100000"/>
              </a:lnSpc>
              <a:spcBef>
                <a:spcPts val="0"/>
              </a:spcBef>
              <a:buNone/>
            </a:pPr>
            <a:r>
              <a:rPr lang="en" sz="2000" i="1">
                <a:solidFill>
                  <a:srgbClr val="000000"/>
                </a:solidFill>
                <a:latin typeface="Arial"/>
                <a:ea typeface="Arial"/>
                <a:cs typeface="Arial"/>
                <a:sym typeface="Arial"/>
              </a:rPr>
              <a:t>       Expository Reading and Writing Course | CSU</a:t>
            </a:r>
            <a:r>
              <a:rPr lang="en" sz="2000">
                <a:solidFill>
                  <a:srgbClr val="000000"/>
                </a:solidFill>
                <a:latin typeface="Arial"/>
                <a:ea typeface="Arial"/>
                <a:cs typeface="Arial"/>
                <a:sym typeface="Arial"/>
              </a:rPr>
              <a:t>. California State   </a:t>
            </a:r>
          </a:p>
          <a:p>
            <a:pPr rtl="0">
              <a:lnSpc>
                <a:spcPct val="100000"/>
              </a:lnSpc>
              <a:spcBef>
                <a:spcPts val="0"/>
              </a:spcBef>
              <a:buNone/>
            </a:pPr>
            <a:r>
              <a:rPr lang="en" sz="2000">
                <a:solidFill>
                  <a:srgbClr val="000000"/>
                </a:solidFill>
                <a:latin typeface="Arial"/>
                <a:ea typeface="Arial"/>
                <a:cs typeface="Arial"/>
                <a:sym typeface="Arial"/>
              </a:rPr>
              <a:t>       University, n.d. Web. 11 June 2015.</a:t>
            </a:r>
          </a:p>
          <a:p>
            <a:pPr rtl="0">
              <a:lnSpc>
                <a:spcPct val="100000"/>
              </a:lnSpc>
              <a:spcBef>
                <a:spcPts val="0"/>
              </a:spcBef>
              <a:buNone/>
            </a:pPr>
            <a:r>
              <a:rPr lang="en" sz="2000">
                <a:solidFill>
                  <a:srgbClr val="464646"/>
                </a:solidFill>
                <a:highlight>
                  <a:srgbClr val="FFFFFF"/>
                </a:highlight>
                <a:latin typeface="Arial"/>
                <a:ea typeface="Arial"/>
                <a:cs typeface="Arial"/>
                <a:sym typeface="Arial"/>
              </a:rPr>
              <a:t>“The Writing Reform and Innovation for Teaching Excellence.” </a:t>
            </a:r>
            <a:r>
              <a:rPr lang="en" sz="2000" i="1">
                <a:solidFill>
                  <a:srgbClr val="000000"/>
                </a:solidFill>
                <a:latin typeface="Arial"/>
                <a:ea typeface="Arial"/>
                <a:cs typeface="Arial"/>
                <a:sym typeface="Arial"/>
              </a:rPr>
              <a:t>WRITE  </a:t>
            </a:r>
          </a:p>
          <a:p>
            <a:pPr rtl="0">
              <a:lnSpc>
                <a:spcPct val="100000"/>
              </a:lnSpc>
              <a:spcBef>
                <a:spcPts val="0"/>
              </a:spcBef>
              <a:buNone/>
            </a:pPr>
            <a:r>
              <a:rPr lang="en" sz="2000" i="1">
                <a:solidFill>
                  <a:srgbClr val="000000"/>
                </a:solidFill>
                <a:latin typeface="Arial"/>
                <a:ea typeface="Arial"/>
                <a:cs typeface="Arial"/>
                <a:sym typeface="Arial"/>
              </a:rPr>
              <a:t>       Institute</a:t>
            </a:r>
            <a:r>
              <a:rPr lang="en" sz="2000">
                <a:solidFill>
                  <a:srgbClr val="000000"/>
                </a:solidFill>
                <a:latin typeface="Arial"/>
                <a:ea typeface="Arial"/>
                <a:cs typeface="Arial"/>
                <a:sym typeface="Arial"/>
              </a:rPr>
              <a:t>. San Diego County of Education.</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p:nvPr/>
        </p:nvSpPr>
        <p:spPr>
          <a:xfrm>
            <a:off x="339550" y="228350"/>
            <a:ext cx="3983700" cy="3742499"/>
          </a:xfrm>
          <a:prstGeom prst="rect">
            <a:avLst/>
          </a:prstGeom>
          <a:noFill/>
          <a:ln>
            <a:noFill/>
          </a:ln>
        </p:spPr>
        <p:txBody>
          <a:bodyPr lIns="91425" tIns="91425" rIns="91425" bIns="91425" anchor="t" anchorCtr="0">
            <a:noAutofit/>
          </a:bodyPr>
          <a:lstStyle/>
          <a:p>
            <a:pPr algn="ctr" rtl="0">
              <a:spcBef>
                <a:spcPts val="0"/>
              </a:spcBef>
              <a:buNone/>
            </a:pPr>
            <a:r>
              <a:rPr lang="en" sz="4200" b="1">
                <a:solidFill>
                  <a:schemeClr val="lt2"/>
                </a:solidFill>
                <a:latin typeface="Proxima Nova"/>
                <a:ea typeface="Proxima Nova"/>
                <a:cs typeface="Proxima Nova"/>
                <a:sym typeface="Proxima Nova"/>
              </a:rPr>
              <a:t>Contact Information</a:t>
            </a:r>
          </a:p>
          <a:p>
            <a:pPr algn="l" rtl="0">
              <a:spcBef>
                <a:spcPts val="0"/>
              </a:spcBef>
              <a:buNone/>
            </a:pPr>
            <a:endParaRPr sz="1800">
              <a:solidFill>
                <a:schemeClr val="dk2"/>
              </a:solidFill>
              <a:latin typeface="Proxima Nova"/>
              <a:ea typeface="Proxima Nova"/>
              <a:cs typeface="Proxima Nova"/>
              <a:sym typeface="Proxima Nova"/>
            </a:endParaRPr>
          </a:p>
          <a:p>
            <a:pPr algn="ctr" rtl="0">
              <a:spcBef>
                <a:spcPts val="0"/>
              </a:spcBef>
              <a:buNone/>
            </a:pPr>
            <a:r>
              <a:rPr lang="en" sz="2400">
                <a:latin typeface="Proxima Nova"/>
                <a:ea typeface="Proxima Nova"/>
                <a:cs typeface="Proxima Nova"/>
                <a:sym typeface="Proxima Nova"/>
              </a:rPr>
              <a:t>Diana Nguyen: </a:t>
            </a:r>
          </a:p>
          <a:p>
            <a:pPr algn="ctr" rtl="0">
              <a:spcBef>
                <a:spcPts val="0"/>
              </a:spcBef>
              <a:buNone/>
            </a:pPr>
            <a:r>
              <a:rPr lang="en" sz="2400" u="sng">
                <a:solidFill>
                  <a:schemeClr val="hlink"/>
                </a:solidFill>
                <a:latin typeface="Proxima Nova"/>
                <a:ea typeface="Proxima Nova"/>
                <a:cs typeface="Proxima Nova"/>
                <a:sym typeface="Proxima Nova"/>
                <a:hlinkClick r:id="rId3"/>
              </a:rPr>
              <a:t>dnguyen@cuhsd.org</a:t>
            </a:r>
          </a:p>
          <a:p>
            <a:pPr algn="ctr" rtl="0">
              <a:spcBef>
                <a:spcPts val="0"/>
              </a:spcBef>
              <a:buNone/>
            </a:pPr>
            <a:endParaRPr sz="2400">
              <a:latin typeface="Proxima Nova"/>
              <a:ea typeface="Proxima Nova"/>
              <a:cs typeface="Proxima Nova"/>
              <a:sym typeface="Proxima Nova"/>
            </a:endParaRPr>
          </a:p>
          <a:p>
            <a:pPr algn="ctr" rtl="0">
              <a:spcBef>
                <a:spcPts val="0"/>
              </a:spcBef>
              <a:buNone/>
            </a:pPr>
            <a:r>
              <a:rPr lang="en" sz="2400">
                <a:latin typeface="Proxima Nova"/>
                <a:ea typeface="Proxima Nova"/>
                <a:cs typeface="Proxima Nova"/>
                <a:sym typeface="Proxima Nova"/>
              </a:rPr>
              <a:t>Kathryn Thomas: </a:t>
            </a:r>
          </a:p>
          <a:p>
            <a:pPr algn="ctr" rtl="0">
              <a:spcBef>
                <a:spcPts val="0"/>
              </a:spcBef>
              <a:buNone/>
            </a:pPr>
            <a:r>
              <a:rPr lang="en" sz="2400" u="sng">
                <a:solidFill>
                  <a:schemeClr val="hlink"/>
                </a:solidFill>
                <a:latin typeface="Proxima Nova"/>
                <a:ea typeface="Proxima Nova"/>
                <a:cs typeface="Proxima Nova"/>
                <a:sym typeface="Proxima Nova"/>
                <a:hlinkClick r:id="rId4"/>
              </a:rPr>
              <a:t>kthomas@cuhsd.org</a:t>
            </a:r>
          </a:p>
          <a:p>
            <a:pPr algn="ctr">
              <a:spcBef>
                <a:spcPts val="0"/>
              </a:spcBef>
              <a:buNone/>
            </a:pPr>
            <a:endParaRPr>
              <a:latin typeface="Proxima Nova"/>
              <a:ea typeface="Proxima Nova"/>
              <a:cs typeface="Proxima Nova"/>
              <a:sym typeface="Proxima Nova"/>
            </a:endParaRPr>
          </a:p>
        </p:txBody>
      </p:sp>
      <p:pic>
        <p:nvPicPr>
          <p:cNvPr id="336" name="Shape 336"/>
          <p:cNvPicPr preferRelativeResize="0"/>
          <p:nvPr/>
        </p:nvPicPr>
        <p:blipFill>
          <a:blip r:embed="rId5">
            <a:alphaModFix/>
          </a:blip>
          <a:stretch>
            <a:fillRect/>
          </a:stretch>
        </p:blipFill>
        <p:spPr>
          <a:xfrm>
            <a:off x="1859250" y="3970850"/>
            <a:ext cx="944299" cy="944299"/>
          </a:xfrm>
          <a:prstGeom prst="rect">
            <a:avLst/>
          </a:prstGeom>
          <a:noFill/>
          <a:ln>
            <a:noFill/>
          </a:ln>
        </p:spPr>
      </p:pic>
      <p:pic>
        <p:nvPicPr>
          <p:cNvPr id="337" name="Shape 337"/>
          <p:cNvPicPr preferRelativeResize="0"/>
          <p:nvPr/>
        </p:nvPicPr>
        <p:blipFill>
          <a:blip r:embed="rId6">
            <a:alphaModFix/>
          </a:blip>
          <a:stretch>
            <a:fillRect/>
          </a:stretch>
        </p:blipFill>
        <p:spPr>
          <a:xfrm>
            <a:off x="5037725" y="2537350"/>
            <a:ext cx="3633099" cy="2275274"/>
          </a:xfrm>
          <a:prstGeom prst="rect">
            <a:avLst/>
          </a:prstGeom>
          <a:noFill/>
          <a:ln>
            <a:noFill/>
          </a:ln>
        </p:spPr>
      </p:pic>
      <p:pic>
        <p:nvPicPr>
          <p:cNvPr id="338" name="Shape 338"/>
          <p:cNvPicPr preferRelativeResize="0"/>
          <p:nvPr/>
        </p:nvPicPr>
        <p:blipFill>
          <a:blip r:embed="rId7">
            <a:alphaModFix/>
          </a:blip>
          <a:stretch>
            <a:fillRect/>
          </a:stretch>
        </p:blipFill>
        <p:spPr>
          <a:xfrm>
            <a:off x="4718975" y="353250"/>
            <a:ext cx="4270600" cy="2032975"/>
          </a:xfrm>
          <a:prstGeom prst="rect">
            <a:avLst/>
          </a:prstGeom>
          <a:noFill/>
          <a:ln>
            <a:noFill/>
          </a:ln>
        </p:spPr>
      </p:pic>
      <p:pic>
        <p:nvPicPr>
          <p:cNvPr id="339" name="Shape 339"/>
          <p:cNvPicPr preferRelativeResize="0"/>
          <p:nvPr/>
        </p:nvPicPr>
        <p:blipFill>
          <a:blip r:embed="rId8">
            <a:alphaModFix/>
          </a:blip>
          <a:stretch>
            <a:fillRect/>
          </a:stretch>
        </p:blipFill>
        <p:spPr>
          <a:xfrm>
            <a:off x="4853775" y="4420350"/>
            <a:ext cx="228600" cy="2095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510450" y="1917550"/>
            <a:ext cx="8123100" cy="918599"/>
          </a:xfrm>
          <a:prstGeom prst="rect">
            <a:avLst/>
          </a:prstGeom>
        </p:spPr>
        <p:txBody>
          <a:bodyPr lIns="91425" tIns="91425" rIns="91425" bIns="91425" anchor="b" anchorCtr="0">
            <a:noAutofit/>
          </a:bodyPr>
          <a:lstStyle/>
          <a:p>
            <a:pPr>
              <a:spcBef>
                <a:spcPts val="0"/>
              </a:spcBef>
              <a:buNone/>
            </a:pPr>
            <a:r>
              <a:rPr lang="en" sz="4800"/>
              <a:t>Student Demographics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Shape 349"/>
          <p:cNvGrpSpPr/>
          <p:nvPr/>
        </p:nvGrpSpPr>
        <p:grpSpPr>
          <a:xfrm>
            <a:off x="-535975" y="426150"/>
            <a:ext cx="5578625" cy="3449450"/>
            <a:chOff x="-535975" y="426150"/>
            <a:chExt cx="5578625" cy="3449450"/>
          </a:xfrm>
        </p:grpSpPr>
        <p:pic>
          <p:nvPicPr>
            <p:cNvPr id="350" name="Shape 350"/>
            <p:cNvPicPr preferRelativeResize="0"/>
            <p:nvPr/>
          </p:nvPicPr>
          <p:blipFill>
            <a:blip r:embed="rId3">
              <a:alphaModFix/>
            </a:blip>
            <a:stretch>
              <a:fillRect/>
            </a:stretch>
          </p:blipFill>
          <p:spPr>
            <a:xfrm>
              <a:off x="-535975" y="426150"/>
              <a:ext cx="5578625" cy="3449450"/>
            </a:xfrm>
            <a:prstGeom prst="rect">
              <a:avLst/>
            </a:prstGeom>
            <a:noFill/>
            <a:ln>
              <a:noFill/>
            </a:ln>
          </p:spPr>
        </p:pic>
        <p:sp>
          <p:nvSpPr>
            <p:cNvPr id="351" name="Shape 351"/>
            <p:cNvSpPr txBox="1"/>
            <p:nvPr/>
          </p:nvSpPr>
          <p:spPr>
            <a:xfrm>
              <a:off x="1735575" y="1263150"/>
              <a:ext cx="354300" cy="396900"/>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latin typeface="Proxima Nova"/>
                  <a:ea typeface="Proxima Nova"/>
                  <a:cs typeface="Proxima Nova"/>
                  <a:sym typeface="Proxima Nova"/>
                </a:rPr>
                <a:t>21</a:t>
              </a:r>
            </a:p>
          </p:txBody>
        </p:sp>
        <p:sp>
          <p:nvSpPr>
            <p:cNvPr id="352" name="Shape 352"/>
            <p:cNvSpPr txBox="1"/>
            <p:nvPr/>
          </p:nvSpPr>
          <p:spPr>
            <a:xfrm>
              <a:off x="1090750" y="1263150"/>
              <a:ext cx="420300" cy="3969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latin typeface="Proxima Nova"/>
                  <a:ea typeface="Proxima Nova"/>
                  <a:cs typeface="Proxima Nova"/>
                  <a:sym typeface="Proxima Nova"/>
                </a:rPr>
                <a:t>23</a:t>
              </a:r>
            </a:p>
          </p:txBody>
        </p:sp>
      </p:grpSp>
      <p:sp>
        <p:nvSpPr>
          <p:cNvPr id="353" name="Shape 353"/>
          <p:cNvSpPr txBox="1">
            <a:spLocks noGrp="1"/>
          </p:cNvSpPr>
          <p:nvPr>
            <p:ph type="body" idx="1"/>
          </p:nvPr>
        </p:nvSpPr>
        <p:spPr>
          <a:xfrm>
            <a:off x="311700" y="4206800"/>
            <a:ext cx="5998800" cy="779100"/>
          </a:xfrm>
          <a:prstGeom prst="rect">
            <a:avLst/>
          </a:prstGeom>
        </p:spPr>
        <p:txBody>
          <a:bodyPr lIns="91425" tIns="91425" rIns="91425" bIns="91425" anchor="ctr" anchorCtr="0">
            <a:noAutofit/>
          </a:bodyPr>
          <a:lstStyle/>
          <a:p>
            <a:pPr rtl="0">
              <a:spcBef>
                <a:spcPts val="0"/>
              </a:spcBef>
              <a:buNone/>
            </a:pPr>
            <a:r>
              <a:rPr lang="en">
                <a:solidFill>
                  <a:schemeClr val="accent5"/>
                </a:solidFill>
              </a:rPr>
              <a:t>Student Demographics </a:t>
            </a:r>
          </a:p>
          <a:p>
            <a:pPr>
              <a:spcBef>
                <a:spcPts val="0"/>
              </a:spcBef>
              <a:buNone/>
            </a:pPr>
            <a:r>
              <a:rPr lang="en">
                <a:solidFill>
                  <a:schemeClr val="accent5"/>
                </a:solidFill>
              </a:rPr>
              <a:t>ELD Summer Bridge Program, 2015</a:t>
            </a:r>
          </a:p>
        </p:txBody>
      </p:sp>
      <p:cxnSp>
        <p:nvCxnSpPr>
          <p:cNvPr id="354" name="Shape 354"/>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pic>
        <p:nvPicPr>
          <p:cNvPr id="355" name="Shape 355"/>
          <p:cNvPicPr preferRelativeResize="0"/>
          <p:nvPr/>
        </p:nvPicPr>
        <p:blipFill>
          <a:blip r:embed="rId4">
            <a:alphaModFix/>
          </a:blip>
          <a:stretch>
            <a:fillRect/>
          </a:stretch>
        </p:blipFill>
        <p:spPr>
          <a:xfrm>
            <a:off x="3855000" y="341825"/>
            <a:ext cx="5715000" cy="353377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311700" y="4206800"/>
            <a:ext cx="5998800" cy="7791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Student Demographics </a:t>
            </a:r>
          </a:p>
          <a:p>
            <a:pPr lvl="0" rtl="0">
              <a:spcBef>
                <a:spcPts val="0"/>
              </a:spcBef>
              <a:buNone/>
            </a:pPr>
            <a:r>
              <a:rPr lang="en">
                <a:solidFill>
                  <a:schemeClr val="accent5"/>
                </a:solidFill>
              </a:rPr>
              <a:t>ELD Summer Bridge Program, 2015</a:t>
            </a:r>
          </a:p>
        </p:txBody>
      </p:sp>
      <p:cxnSp>
        <p:nvCxnSpPr>
          <p:cNvPr id="361" name="Shape 361"/>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pic>
        <p:nvPicPr>
          <p:cNvPr id="362" name="Shape 362"/>
          <p:cNvPicPr preferRelativeResize="0"/>
          <p:nvPr/>
        </p:nvPicPr>
        <p:blipFill>
          <a:blip r:embed="rId3">
            <a:alphaModFix/>
          </a:blip>
          <a:stretch>
            <a:fillRect/>
          </a:stretch>
        </p:blipFill>
        <p:spPr>
          <a:xfrm>
            <a:off x="47250" y="353150"/>
            <a:ext cx="5715000" cy="353377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p:cNvPicPr preferRelativeResize="0"/>
          <p:nvPr/>
        </p:nvPicPr>
        <p:blipFill>
          <a:blip r:embed="rId3">
            <a:alphaModFix/>
          </a:blip>
          <a:stretch>
            <a:fillRect/>
          </a:stretch>
        </p:blipFill>
        <p:spPr>
          <a:xfrm>
            <a:off x="-244225" y="412225"/>
            <a:ext cx="5715000" cy="3533775"/>
          </a:xfrm>
          <a:prstGeom prst="rect">
            <a:avLst/>
          </a:prstGeom>
          <a:noFill/>
          <a:ln>
            <a:noFill/>
          </a:ln>
        </p:spPr>
      </p:pic>
      <p:sp>
        <p:nvSpPr>
          <p:cNvPr id="368" name="Shape 368"/>
          <p:cNvSpPr txBox="1">
            <a:spLocks noGrp="1"/>
          </p:cNvSpPr>
          <p:nvPr>
            <p:ph type="body" idx="1"/>
          </p:nvPr>
        </p:nvSpPr>
        <p:spPr>
          <a:xfrm>
            <a:off x="311700" y="4206800"/>
            <a:ext cx="5998800" cy="7791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Student Demographics </a:t>
            </a:r>
          </a:p>
          <a:p>
            <a:pPr lvl="0" rtl="0">
              <a:spcBef>
                <a:spcPts val="0"/>
              </a:spcBef>
              <a:buNone/>
            </a:pPr>
            <a:r>
              <a:rPr lang="en">
                <a:solidFill>
                  <a:schemeClr val="accent5"/>
                </a:solidFill>
              </a:rPr>
              <a:t>ELD Summer Bridge Program, 2015</a:t>
            </a:r>
          </a:p>
        </p:txBody>
      </p:sp>
      <p:cxnSp>
        <p:nvCxnSpPr>
          <p:cNvPr id="369" name="Shape 369"/>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pic>
        <p:nvPicPr>
          <p:cNvPr id="370" name="Shape 370"/>
          <p:cNvPicPr preferRelativeResize="0"/>
          <p:nvPr/>
        </p:nvPicPr>
        <p:blipFill>
          <a:blip r:embed="rId4">
            <a:alphaModFix/>
          </a:blip>
          <a:stretch>
            <a:fillRect/>
          </a:stretch>
        </p:blipFill>
        <p:spPr>
          <a:xfrm>
            <a:off x="4333300" y="412225"/>
            <a:ext cx="5715000" cy="3533775"/>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311700" y="4206800"/>
            <a:ext cx="5998800" cy="7791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Student Demographics </a:t>
            </a:r>
          </a:p>
          <a:p>
            <a:pPr lvl="0" rtl="0">
              <a:spcBef>
                <a:spcPts val="0"/>
              </a:spcBef>
              <a:buNone/>
            </a:pPr>
            <a:r>
              <a:rPr lang="en">
                <a:solidFill>
                  <a:schemeClr val="accent5"/>
                </a:solidFill>
              </a:rPr>
              <a:t>ELD Summer Bridge Program, 2015</a:t>
            </a:r>
          </a:p>
        </p:txBody>
      </p:sp>
      <p:cxnSp>
        <p:nvCxnSpPr>
          <p:cNvPr id="376" name="Shape 376"/>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pic>
        <p:nvPicPr>
          <p:cNvPr id="377" name="Shape 377"/>
          <p:cNvPicPr preferRelativeResize="0"/>
          <p:nvPr/>
        </p:nvPicPr>
        <p:blipFill>
          <a:blip r:embed="rId3">
            <a:alphaModFix/>
          </a:blip>
          <a:stretch>
            <a:fillRect/>
          </a:stretch>
        </p:blipFill>
        <p:spPr>
          <a:xfrm>
            <a:off x="-186475" y="414436"/>
            <a:ext cx="5531549" cy="3420333"/>
          </a:xfrm>
          <a:prstGeom prst="rect">
            <a:avLst/>
          </a:prstGeom>
          <a:noFill/>
          <a:ln>
            <a:noFill/>
          </a:ln>
        </p:spPr>
      </p:pic>
      <p:pic>
        <p:nvPicPr>
          <p:cNvPr id="378" name="Shape 378"/>
          <p:cNvPicPr preferRelativeResize="0"/>
          <p:nvPr/>
        </p:nvPicPr>
        <p:blipFill>
          <a:blip r:embed="rId4">
            <a:alphaModFix/>
          </a:blip>
          <a:stretch>
            <a:fillRect/>
          </a:stretch>
        </p:blipFill>
        <p:spPr>
          <a:xfrm>
            <a:off x="4496425" y="414425"/>
            <a:ext cx="5531580" cy="3420350"/>
          </a:xfrm>
          <a:prstGeom prst="rect">
            <a:avLst/>
          </a:prstGeom>
          <a:noFill/>
          <a:ln>
            <a:noFill/>
          </a:ln>
        </p:spPr>
      </p:pic>
      <p:sp>
        <p:nvSpPr>
          <p:cNvPr id="379" name="Shape 379"/>
          <p:cNvSpPr txBox="1"/>
          <p:nvPr/>
        </p:nvSpPr>
        <p:spPr>
          <a:xfrm>
            <a:off x="5522225" y="1899887"/>
            <a:ext cx="1014299" cy="543899"/>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0000"/>
                </a:solidFill>
                <a:latin typeface="Proxima Nova"/>
                <a:ea typeface="Proxima Nova"/>
                <a:cs typeface="Proxima Nova"/>
                <a:sym typeface="Proxima Nova"/>
              </a:rPr>
              <a:t>21.6%</a:t>
            </a:r>
          </a:p>
          <a:p>
            <a:pPr lvl="0" rtl="0">
              <a:spcBef>
                <a:spcPts val="0"/>
              </a:spcBef>
              <a:buNone/>
            </a:pPr>
            <a:endParaRPr sz="2400">
              <a:latin typeface="Proxima Nova"/>
              <a:ea typeface="Proxima Nova"/>
              <a:cs typeface="Proxima Nova"/>
              <a:sym typeface="Proxima Nova"/>
            </a:endParaRPr>
          </a:p>
        </p:txBody>
      </p:sp>
      <p:sp>
        <p:nvSpPr>
          <p:cNvPr id="380" name="Shape 380"/>
          <p:cNvSpPr txBox="1"/>
          <p:nvPr/>
        </p:nvSpPr>
        <p:spPr>
          <a:xfrm>
            <a:off x="6536525" y="2443787"/>
            <a:ext cx="844500" cy="4596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0000"/>
                </a:solidFill>
                <a:latin typeface="Proxima Nova"/>
                <a:ea typeface="Proxima Nova"/>
                <a:cs typeface="Proxima Nova"/>
                <a:sym typeface="Proxima Nova"/>
              </a:rPr>
              <a:t>5%</a:t>
            </a:r>
          </a:p>
          <a:p>
            <a:pPr lvl="0" rtl="0">
              <a:spcBef>
                <a:spcPts val="0"/>
              </a:spcBef>
              <a:buNone/>
            </a:pPr>
            <a:endParaRPr sz="2400">
              <a:latin typeface="Proxima Nova"/>
              <a:ea typeface="Proxima Nova"/>
              <a:cs typeface="Proxima Nova"/>
              <a:sym typeface="Proxima Nova"/>
            </a:endParaRPr>
          </a:p>
        </p:txBody>
      </p:sp>
      <p:sp>
        <p:nvSpPr>
          <p:cNvPr id="381" name="Shape 381"/>
          <p:cNvSpPr txBox="1"/>
          <p:nvPr/>
        </p:nvSpPr>
        <p:spPr>
          <a:xfrm>
            <a:off x="7324075" y="1350212"/>
            <a:ext cx="1073400" cy="4596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0000"/>
                </a:solidFill>
                <a:latin typeface="Proxima Nova"/>
                <a:ea typeface="Proxima Nova"/>
                <a:cs typeface="Proxima Nova"/>
                <a:sym typeface="Proxima Nova"/>
              </a:rPr>
              <a:t>0.06%</a:t>
            </a:r>
          </a:p>
          <a:p>
            <a:pPr lvl="0" rtl="0">
              <a:spcBef>
                <a:spcPts val="0"/>
              </a:spcBef>
              <a:buNone/>
            </a:pPr>
            <a:endParaRPr sz="2400">
              <a:latin typeface="Proxima Nova"/>
              <a:ea typeface="Proxima Nova"/>
              <a:cs typeface="Proxima Nova"/>
              <a:sym typeface="Proxima Nov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244225" y="412225"/>
            <a:ext cx="5715000" cy="3533775"/>
          </a:xfrm>
          <a:prstGeom prst="rect">
            <a:avLst/>
          </a:prstGeom>
          <a:noFill/>
          <a:ln>
            <a:noFill/>
          </a:ln>
        </p:spPr>
      </p:pic>
      <p:sp>
        <p:nvSpPr>
          <p:cNvPr id="76" name="Shape 76"/>
          <p:cNvSpPr txBox="1">
            <a:spLocks noGrp="1"/>
          </p:cNvSpPr>
          <p:nvPr>
            <p:ph type="body" idx="1"/>
          </p:nvPr>
        </p:nvSpPr>
        <p:spPr>
          <a:xfrm>
            <a:off x="311700" y="4206800"/>
            <a:ext cx="5998800" cy="779100"/>
          </a:xfrm>
          <a:prstGeom prst="rect">
            <a:avLst/>
          </a:prstGeom>
        </p:spPr>
        <p:txBody>
          <a:bodyPr lIns="91425" tIns="91425" rIns="91425" bIns="91425" anchor="ctr" anchorCtr="0">
            <a:noAutofit/>
          </a:bodyPr>
          <a:lstStyle/>
          <a:p>
            <a:pPr lvl="0" rtl="0">
              <a:spcBef>
                <a:spcPts val="0"/>
              </a:spcBef>
              <a:buNone/>
            </a:pPr>
            <a:r>
              <a:rPr lang="en">
                <a:solidFill>
                  <a:schemeClr val="accent5"/>
                </a:solidFill>
              </a:rPr>
              <a:t>Student Demographics </a:t>
            </a:r>
          </a:p>
          <a:p>
            <a:pPr lvl="0" rtl="0">
              <a:spcBef>
                <a:spcPts val="0"/>
              </a:spcBef>
              <a:buNone/>
            </a:pPr>
            <a:r>
              <a:rPr lang="en">
                <a:solidFill>
                  <a:schemeClr val="accent5"/>
                </a:solidFill>
              </a:rPr>
              <a:t>ELD Summer Bridge Program, 2015</a:t>
            </a:r>
          </a:p>
        </p:txBody>
      </p:sp>
      <p:cxnSp>
        <p:nvCxnSpPr>
          <p:cNvPr id="77" name="Shape 77"/>
          <p:cNvCxnSpPr/>
          <p:nvPr/>
        </p:nvCxnSpPr>
        <p:spPr>
          <a:xfrm>
            <a:off x="-13900" y="4150950"/>
            <a:ext cx="9174900" cy="0"/>
          </a:xfrm>
          <a:prstGeom prst="straightConnector1">
            <a:avLst/>
          </a:prstGeom>
          <a:noFill/>
          <a:ln w="28575" cap="flat" cmpd="sng">
            <a:solidFill>
              <a:schemeClr val="lt2"/>
            </a:solidFill>
            <a:prstDash val="solid"/>
            <a:round/>
            <a:headEnd type="none" w="lg" len="lg"/>
            <a:tailEnd type="none" w="lg" len="lg"/>
          </a:ln>
        </p:spPr>
      </p:cxnSp>
      <p:pic>
        <p:nvPicPr>
          <p:cNvPr id="78" name="Shape 78"/>
          <p:cNvPicPr preferRelativeResize="0"/>
          <p:nvPr/>
        </p:nvPicPr>
        <p:blipFill>
          <a:blip r:embed="rId4">
            <a:alphaModFix/>
          </a:blip>
          <a:stretch>
            <a:fillRect/>
          </a:stretch>
        </p:blipFill>
        <p:spPr>
          <a:xfrm>
            <a:off x="4333300" y="412225"/>
            <a:ext cx="5715000" cy="35337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510450" y="1267475"/>
            <a:ext cx="8123100" cy="1568699"/>
          </a:xfrm>
          <a:prstGeom prst="rect">
            <a:avLst/>
          </a:prstGeom>
        </p:spPr>
        <p:txBody>
          <a:bodyPr lIns="91425" tIns="91425" rIns="91425" bIns="91425" anchor="b" anchorCtr="0">
            <a:noAutofit/>
          </a:bodyPr>
          <a:lstStyle/>
          <a:p>
            <a:pPr>
              <a:spcBef>
                <a:spcPts val="0"/>
              </a:spcBef>
              <a:buNone/>
            </a:pPr>
            <a:r>
              <a:rPr lang="en" sz="4800"/>
              <a:t>Program Design and Implementation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CUHSD ELD Course Pathway</a:t>
            </a:r>
          </a:p>
        </p:txBody>
      </p:sp>
      <p:pic>
        <p:nvPicPr>
          <p:cNvPr id="89" name="Shape 89"/>
          <p:cNvPicPr preferRelativeResize="0"/>
          <p:nvPr/>
        </p:nvPicPr>
        <p:blipFill>
          <a:blip r:embed="rId3">
            <a:alphaModFix/>
          </a:blip>
          <a:stretch>
            <a:fillRect/>
          </a:stretch>
        </p:blipFill>
        <p:spPr>
          <a:xfrm>
            <a:off x="1775823" y="967625"/>
            <a:ext cx="4870024" cy="37107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1290875" y="2153464"/>
            <a:ext cx="627924" cy="586210"/>
          </a:xfrm>
          <a:prstGeom prst="rect">
            <a:avLst/>
          </a:prstGeom>
          <a:noFill/>
          <a:ln>
            <a:noFill/>
          </a:ln>
        </p:spPr>
      </p:pic>
      <p:sp>
        <p:nvSpPr>
          <p:cNvPr id="95" name="Shape 95"/>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Purpose</a:t>
            </a:r>
          </a:p>
        </p:txBody>
      </p:sp>
      <p:sp>
        <p:nvSpPr>
          <p:cNvPr id="96" name="Shape 96"/>
          <p:cNvSpPr/>
          <p:nvPr/>
        </p:nvSpPr>
        <p:spPr>
          <a:xfrm>
            <a:off x="150000" y="1342825"/>
            <a:ext cx="1768800" cy="1250700"/>
          </a:xfrm>
          <a:prstGeom prst="rightArrowCallout">
            <a:avLst>
              <a:gd name="adj1" fmla="val 25000"/>
              <a:gd name="adj2" fmla="val 25000"/>
              <a:gd name="adj3" fmla="val 25000"/>
              <a:gd name="adj4" fmla="val 64977"/>
            </a:avLst>
          </a:prstGeom>
          <a:solidFill>
            <a:srgbClr val="63D297">
              <a:alpha val="363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Proxima Nova"/>
                <a:ea typeface="Proxima Nova"/>
                <a:cs typeface="Proxima Nova"/>
                <a:sym typeface="Proxima Nova"/>
              </a:rPr>
              <a:t>ELD 1</a:t>
            </a:r>
          </a:p>
        </p:txBody>
      </p:sp>
      <p:pic>
        <p:nvPicPr>
          <p:cNvPr id="97" name="Shape 97"/>
          <p:cNvPicPr preferRelativeResize="0"/>
          <p:nvPr/>
        </p:nvPicPr>
        <p:blipFill>
          <a:blip r:embed="rId3">
            <a:alphaModFix/>
          </a:blip>
          <a:stretch>
            <a:fillRect/>
          </a:stretch>
        </p:blipFill>
        <p:spPr>
          <a:xfrm>
            <a:off x="3057175" y="2118414"/>
            <a:ext cx="627924" cy="586210"/>
          </a:xfrm>
          <a:prstGeom prst="rect">
            <a:avLst/>
          </a:prstGeom>
          <a:noFill/>
          <a:ln>
            <a:noFill/>
          </a:ln>
        </p:spPr>
      </p:pic>
      <p:sp>
        <p:nvSpPr>
          <p:cNvPr id="98" name="Shape 98"/>
          <p:cNvSpPr/>
          <p:nvPr/>
        </p:nvSpPr>
        <p:spPr>
          <a:xfrm>
            <a:off x="1918800" y="1342824"/>
            <a:ext cx="1768800" cy="1250700"/>
          </a:xfrm>
          <a:prstGeom prst="rightArrowCallout">
            <a:avLst>
              <a:gd name="adj1" fmla="val 25000"/>
              <a:gd name="adj2" fmla="val 25000"/>
              <a:gd name="adj3" fmla="val 25000"/>
              <a:gd name="adj4" fmla="val 64977"/>
            </a:avLst>
          </a:prstGeom>
          <a:solidFill>
            <a:srgbClr val="63D297">
              <a:alpha val="363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Proxima Nova"/>
                <a:ea typeface="Proxima Nova"/>
                <a:cs typeface="Proxima Nova"/>
                <a:sym typeface="Proxima Nova"/>
              </a:rPr>
              <a:t>ELD 2</a:t>
            </a:r>
          </a:p>
        </p:txBody>
      </p:sp>
      <p:pic>
        <p:nvPicPr>
          <p:cNvPr id="99" name="Shape 99"/>
          <p:cNvPicPr preferRelativeResize="0"/>
          <p:nvPr/>
        </p:nvPicPr>
        <p:blipFill>
          <a:blip r:embed="rId3">
            <a:alphaModFix/>
          </a:blip>
          <a:stretch>
            <a:fillRect/>
          </a:stretch>
        </p:blipFill>
        <p:spPr>
          <a:xfrm>
            <a:off x="4823475" y="2083364"/>
            <a:ext cx="627924" cy="586210"/>
          </a:xfrm>
          <a:prstGeom prst="rect">
            <a:avLst/>
          </a:prstGeom>
          <a:noFill/>
          <a:ln>
            <a:noFill/>
          </a:ln>
        </p:spPr>
      </p:pic>
      <p:sp>
        <p:nvSpPr>
          <p:cNvPr id="100" name="Shape 100"/>
          <p:cNvSpPr/>
          <p:nvPr/>
        </p:nvSpPr>
        <p:spPr>
          <a:xfrm>
            <a:off x="3687587" y="1305200"/>
            <a:ext cx="1768800" cy="1196099"/>
          </a:xfrm>
          <a:prstGeom prst="rightArrowCallout">
            <a:avLst>
              <a:gd name="adj1" fmla="val 25000"/>
              <a:gd name="adj2" fmla="val 25000"/>
              <a:gd name="adj3" fmla="val 25000"/>
              <a:gd name="adj4" fmla="val 64977"/>
            </a:avLst>
          </a:prstGeom>
          <a:solidFill>
            <a:srgbClr val="63D297">
              <a:alpha val="363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Proxima Nova"/>
                <a:ea typeface="Proxima Nova"/>
                <a:cs typeface="Proxima Nova"/>
                <a:sym typeface="Proxima Nova"/>
              </a:rPr>
              <a:t>ELD 3</a:t>
            </a:r>
          </a:p>
        </p:txBody>
      </p:sp>
      <p:sp>
        <p:nvSpPr>
          <p:cNvPr id="101" name="Shape 101"/>
          <p:cNvSpPr/>
          <p:nvPr/>
        </p:nvSpPr>
        <p:spPr>
          <a:xfrm>
            <a:off x="5456400" y="1305200"/>
            <a:ext cx="1768800" cy="1196099"/>
          </a:xfrm>
          <a:prstGeom prst="rightArrowCallout">
            <a:avLst>
              <a:gd name="adj1" fmla="val 25000"/>
              <a:gd name="adj2" fmla="val 25000"/>
              <a:gd name="adj3" fmla="val 25000"/>
              <a:gd name="adj4" fmla="val 64977"/>
            </a:avLst>
          </a:prstGeom>
          <a:solidFill>
            <a:srgbClr val="63D297">
              <a:alpha val="363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Proxima Nova"/>
                <a:ea typeface="Proxima Nova"/>
                <a:cs typeface="Proxima Nova"/>
                <a:sym typeface="Proxima Nova"/>
              </a:rPr>
              <a:t>English 1-4 w/ support</a:t>
            </a:r>
          </a:p>
        </p:txBody>
      </p:sp>
      <p:sp>
        <p:nvSpPr>
          <p:cNvPr id="102" name="Shape 102"/>
          <p:cNvSpPr/>
          <p:nvPr/>
        </p:nvSpPr>
        <p:spPr>
          <a:xfrm>
            <a:off x="7225200" y="1305200"/>
            <a:ext cx="1768800" cy="1196099"/>
          </a:xfrm>
          <a:prstGeom prst="rightArrowCallout">
            <a:avLst>
              <a:gd name="adj1" fmla="val 25000"/>
              <a:gd name="adj2" fmla="val 25000"/>
              <a:gd name="adj3" fmla="val 25000"/>
              <a:gd name="adj4" fmla="val 64977"/>
            </a:avLst>
          </a:prstGeom>
          <a:solidFill>
            <a:srgbClr val="63D297">
              <a:alpha val="363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Proxima Nova"/>
                <a:ea typeface="Proxima Nova"/>
                <a:cs typeface="Proxima Nova"/>
                <a:sym typeface="Proxima Nova"/>
              </a:rPr>
              <a:t>College or Career</a:t>
            </a:r>
          </a:p>
        </p:txBody>
      </p:sp>
      <p:sp>
        <p:nvSpPr>
          <p:cNvPr id="103" name="Shape 103"/>
          <p:cNvSpPr txBox="1"/>
          <p:nvPr/>
        </p:nvSpPr>
        <p:spPr>
          <a:xfrm>
            <a:off x="311700" y="3094525"/>
            <a:ext cx="8520599" cy="1627200"/>
          </a:xfrm>
          <a:prstGeom prst="rect">
            <a:avLst/>
          </a:prstGeom>
          <a:noFill/>
          <a:ln>
            <a:noFill/>
          </a:ln>
        </p:spPr>
        <p:txBody>
          <a:bodyPr lIns="91425" tIns="91425" rIns="91425" bIns="91425" anchor="t" anchorCtr="0">
            <a:noAutofit/>
          </a:bodyPr>
          <a:lstStyle/>
          <a:p>
            <a:pPr lvl="0" algn="ctr" rtl="0">
              <a:spcBef>
                <a:spcPts val="0"/>
              </a:spcBef>
              <a:buNone/>
            </a:pPr>
            <a:r>
              <a:rPr lang="en" sz="3000">
                <a:latin typeface="Proxima Nova"/>
                <a:ea typeface="Proxima Nova"/>
                <a:cs typeface="Proxima Nova"/>
                <a:sym typeface="Proxima Nova"/>
              </a:rPr>
              <a:t>Strengthen and build skills so that students can be successful in the next level of ELD or in college-prep English</a:t>
            </a:r>
          </a:p>
        </p:txBody>
      </p:sp>
      <p:pic>
        <p:nvPicPr>
          <p:cNvPr id="104" name="Shape 104"/>
          <p:cNvPicPr preferRelativeResize="0"/>
          <p:nvPr/>
        </p:nvPicPr>
        <p:blipFill>
          <a:blip r:embed="rId3">
            <a:alphaModFix/>
          </a:blip>
          <a:stretch>
            <a:fillRect/>
          </a:stretch>
        </p:blipFill>
        <p:spPr>
          <a:xfrm>
            <a:off x="155000" y="2153464"/>
            <a:ext cx="627924" cy="586210"/>
          </a:xfrm>
          <a:prstGeom prst="rect">
            <a:avLst/>
          </a:prstGeom>
          <a:noFill/>
          <a:ln>
            <a:noFill/>
          </a:ln>
        </p:spPr>
      </p:pic>
      <p:sp>
        <p:nvSpPr>
          <p:cNvPr id="105" name="Shape 105"/>
          <p:cNvSpPr/>
          <p:nvPr/>
        </p:nvSpPr>
        <p:spPr>
          <a:xfrm>
            <a:off x="99800" y="2249350"/>
            <a:ext cx="750000" cy="389699"/>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76500"/>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Design</a:t>
            </a:r>
          </a:p>
        </p:txBody>
      </p:sp>
      <p:graphicFrame>
        <p:nvGraphicFramePr>
          <p:cNvPr id="111" name="Shape 111"/>
          <p:cNvGraphicFramePr/>
          <p:nvPr/>
        </p:nvGraphicFramePr>
        <p:xfrm>
          <a:off x="441250" y="824125"/>
          <a:ext cx="8261500" cy="4114620"/>
        </p:xfrm>
        <a:graphic>
          <a:graphicData uri="http://schemas.openxmlformats.org/drawingml/2006/table">
            <a:tbl>
              <a:tblPr>
                <a:noFill/>
                <a:tableStyleId>{B657BB3E-E280-47A6-8AE3-F708A8B0FE63}</a:tableStyleId>
              </a:tblPr>
              <a:tblGrid>
                <a:gridCol w="2779100"/>
                <a:gridCol w="2332100"/>
                <a:gridCol w="3150300"/>
              </a:tblGrid>
              <a:tr h="381000">
                <a:tc>
                  <a:txBody>
                    <a:bodyPr/>
                    <a:lstStyle/>
                    <a:p>
                      <a:pPr algn="r">
                        <a:spcBef>
                          <a:spcPts val="0"/>
                        </a:spcBef>
                        <a:buNone/>
                      </a:pPr>
                      <a:r>
                        <a:rPr lang="en" sz="1800" b="1">
                          <a:solidFill>
                            <a:schemeClr val="dk1"/>
                          </a:solidFill>
                          <a:latin typeface="Proxima Nova"/>
                          <a:ea typeface="Proxima Nova"/>
                          <a:cs typeface="Proxima Nova"/>
                          <a:sym typeface="Proxima Nova"/>
                        </a:rPr>
                        <a:t>Time (M-Th; 5 weeks)</a:t>
                      </a:r>
                    </a:p>
                  </a:txBody>
                  <a:tcPr marL="91425" marR="91425" marT="91425" marB="91425">
                    <a:solidFill>
                      <a:srgbClr val="63D297">
                        <a:alpha val="36380"/>
                      </a:srgbClr>
                    </a:solidFill>
                  </a:tcPr>
                </a:tc>
                <a:tc>
                  <a:txBody>
                    <a:bodyPr/>
                    <a:lstStyle/>
                    <a:p>
                      <a:pPr>
                        <a:spcBef>
                          <a:spcPts val="0"/>
                        </a:spcBef>
                        <a:buNone/>
                      </a:pPr>
                      <a:r>
                        <a:rPr lang="en" sz="1800">
                          <a:latin typeface="Proxima Nova"/>
                          <a:ea typeface="Proxima Nova"/>
                          <a:cs typeface="Proxima Nova"/>
                          <a:sym typeface="Proxima Nova"/>
                        </a:rPr>
                        <a:t>7:30am-10:30am</a:t>
                      </a:r>
                    </a:p>
                  </a:txBody>
                  <a:tcPr marL="91425" marR="91425" marT="91425" marB="91425"/>
                </a:tc>
                <a:tc>
                  <a:txBody>
                    <a:bodyPr/>
                    <a:lstStyle/>
                    <a:p>
                      <a:pPr>
                        <a:spcBef>
                          <a:spcPts val="0"/>
                        </a:spcBef>
                        <a:buNone/>
                      </a:pPr>
                      <a:r>
                        <a:rPr lang="en" sz="1800">
                          <a:latin typeface="Proxima Nova"/>
                          <a:ea typeface="Proxima Nova"/>
                          <a:cs typeface="Proxima Nova"/>
                          <a:sym typeface="Proxima Nova"/>
                        </a:rPr>
                        <a:t>10:50am-1:50pm</a:t>
                      </a:r>
                    </a:p>
                  </a:txBody>
                  <a:tcPr marL="91425" marR="91425" marT="91425" marB="91425"/>
                </a:tc>
              </a:tr>
              <a:tr h="381000">
                <a:tc>
                  <a:txBody>
                    <a:bodyPr/>
                    <a:lstStyle/>
                    <a:p>
                      <a:pPr algn="r">
                        <a:spcBef>
                          <a:spcPts val="0"/>
                        </a:spcBef>
                        <a:buNone/>
                      </a:pPr>
                      <a:r>
                        <a:rPr lang="en" sz="1800" b="1">
                          <a:solidFill>
                            <a:schemeClr val="dk1"/>
                          </a:solidFill>
                          <a:latin typeface="Proxima Nova"/>
                          <a:ea typeface="Proxima Nova"/>
                          <a:cs typeface="Proxima Nova"/>
                          <a:sym typeface="Proxima Nova"/>
                        </a:rPr>
                        <a:t>CELDT Levels</a:t>
                      </a:r>
                    </a:p>
                  </a:txBody>
                  <a:tcPr marL="91425" marR="91425" marT="91425" marB="91425">
                    <a:solidFill>
                      <a:srgbClr val="63D297">
                        <a:alpha val="36380"/>
                      </a:srgbClr>
                    </a:solidFill>
                  </a:tcPr>
                </a:tc>
                <a:tc>
                  <a:txBody>
                    <a:bodyPr/>
                    <a:lstStyle/>
                    <a:p>
                      <a:pPr>
                        <a:spcBef>
                          <a:spcPts val="0"/>
                        </a:spcBef>
                        <a:buNone/>
                      </a:pPr>
                      <a:r>
                        <a:rPr lang="en" sz="1800">
                          <a:latin typeface="Proxima Nova"/>
                          <a:ea typeface="Proxima Nova"/>
                          <a:cs typeface="Proxima Nova"/>
                          <a:sym typeface="Proxima Nova"/>
                        </a:rPr>
                        <a:t>Beginning</a:t>
                      </a:r>
                    </a:p>
                  </a:txBody>
                  <a:tcPr marL="91425" marR="91425" marT="91425" marB="91425"/>
                </a:tc>
                <a:tc>
                  <a:txBody>
                    <a:bodyPr/>
                    <a:lstStyle/>
                    <a:p>
                      <a:pPr>
                        <a:spcBef>
                          <a:spcPts val="0"/>
                        </a:spcBef>
                        <a:buNone/>
                      </a:pPr>
                      <a:r>
                        <a:rPr lang="en" sz="1800">
                          <a:latin typeface="Proxima Nova"/>
                          <a:ea typeface="Proxima Nova"/>
                          <a:cs typeface="Proxima Nova"/>
                          <a:sym typeface="Proxima Nova"/>
                        </a:rPr>
                        <a:t>Beginning to Early Advanced</a:t>
                      </a:r>
                    </a:p>
                  </a:txBody>
                  <a:tcPr marL="91425" marR="91425" marT="91425" marB="91425"/>
                </a:tc>
              </a:tr>
              <a:tr h="381000">
                <a:tc>
                  <a:txBody>
                    <a:bodyPr/>
                    <a:lstStyle/>
                    <a:p>
                      <a:pPr algn="r">
                        <a:spcBef>
                          <a:spcPts val="0"/>
                        </a:spcBef>
                        <a:buNone/>
                      </a:pPr>
                      <a:r>
                        <a:rPr lang="en" sz="1800" b="1">
                          <a:solidFill>
                            <a:schemeClr val="dk1"/>
                          </a:solidFill>
                          <a:latin typeface="Proxima Nova"/>
                          <a:ea typeface="Proxima Nova"/>
                          <a:cs typeface="Proxima Nova"/>
                          <a:sym typeface="Proxima Nova"/>
                        </a:rPr>
                        <a:t>Number of Students</a:t>
                      </a:r>
                    </a:p>
                  </a:txBody>
                  <a:tcPr marL="91425" marR="91425" marT="91425" marB="91425">
                    <a:solidFill>
                      <a:srgbClr val="63D297">
                        <a:alpha val="36380"/>
                      </a:srgbClr>
                    </a:solidFill>
                  </a:tcPr>
                </a:tc>
                <a:tc>
                  <a:txBody>
                    <a:bodyPr/>
                    <a:lstStyle/>
                    <a:p>
                      <a:pPr>
                        <a:spcBef>
                          <a:spcPts val="0"/>
                        </a:spcBef>
                        <a:buNone/>
                      </a:pPr>
                      <a:r>
                        <a:rPr lang="en" sz="1800">
                          <a:latin typeface="Proxima Nova"/>
                          <a:ea typeface="Proxima Nova"/>
                          <a:cs typeface="Proxima Nova"/>
                          <a:sym typeface="Proxima Nova"/>
                        </a:rPr>
                        <a:t>19</a:t>
                      </a:r>
                    </a:p>
                  </a:txBody>
                  <a:tcPr marL="91425" marR="91425" marT="91425" marB="91425"/>
                </a:tc>
                <a:tc>
                  <a:txBody>
                    <a:bodyPr/>
                    <a:lstStyle/>
                    <a:p>
                      <a:pPr>
                        <a:spcBef>
                          <a:spcPts val="0"/>
                        </a:spcBef>
                        <a:buNone/>
                      </a:pPr>
                      <a:r>
                        <a:rPr lang="en" sz="1800">
                          <a:latin typeface="Proxima Nova"/>
                          <a:ea typeface="Proxima Nova"/>
                          <a:cs typeface="Proxima Nova"/>
                          <a:sym typeface="Proxima Nova"/>
                        </a:rPr>
                        <a:t>25</a:t>
                      </a:r>
                    </a:p>
                  </a:txBody>
                  <a:tcPr marL="91425" marR="91425" marT="91425" marB="91425"/>
                </a:tc>
              </a:tr>
              <a:tr h="381000">
                <a:tc>
                  <a:txBody>
                    <a:bodyPr/>
                    <a:lstStyle/>
                    <a:p>
                      <a:pPr algn="r" rtl="0">
                        <a:spcBef>
                          <a:spcPts val="0"/>
                        </a:spcBef>
                        <a:buNone/>
                      </a:pPr>
                      <a:r>
                        <a:rPr lang="en" sz="1800" b="1">
                          <a:solidFill>
                            <a:schemeClr val="dk1"/>
                          </a:solidFill>
                          <a:latin typeface="Proxima Nova"/>
                          <a:ea typeface="Proxima Nova"/>
                          <a:cs typeface="Proxima Nova"/>
                          <a:sym typeface="Proxima Nova"/>
                        </a:rPr>
                        <a:t>Number of Adults</a:t>
                      </a:r>
                    </a:p>
                  </a:txBody>
                  <a:tcPr marL="91425" marR="91425" marT="91425" marB="91425">
                    <a:solidFill>
                      <a:srgbClr val="63D297">
                        <a:alpha val="36380"/>
                      </a:srgbClr>
                    </a:solidFill>
                  </a:tcPr>
                </a:tc>
                <a:tc gridSpan="2">
                  <a:txBody>
                    <a:bodyPr/>
                    <a:lstStyle/>
                    <a:p>
                      <a:pPr lvl="0" rtl="0">
                        <a:spcBef>
                          <a:spcPts val="0"/>
                        </a:spcBef>
                        <a:buNone/>
                      </a:pPr>
                      <a:r>
                        <a:rPr lang="en" sz="1800">
                          <a:latin typeface="Proxima Nova"/>
                          <a:ea typeface="Proxima Nova"/>
                          <a:cs typeface="Proxima Nova"/>
                          <a:sym typeface="Proxima Nova"/>
                        </a:rPr>
                        <a:t>2 classroom teachers; 1 bilingual aide</a:t>
                      </a:r>
                    </a:p>
                  </a:txBody>
                  <a:tcPr marL="91425" marR="91425" marT="91425" marB="91425"/>
                </a:tc>
                <a:tc hMerge="1">
                  <a:txBody>
                    <a:bodyPr/>
                    <a:lstStyle/>
                    <a:p>
                      <a:endParaRPr lang="en-US"/>
                    </a:p>
                  </a:txBody>
                  <a:tcPr/>
                </a:tc>
              </a:tr>
              <a:tr h="381000">
                <a:tc>
                  <a:txBody>
                    <a:bodyPr/>
                    <a:lstStyle/>
                    <a:p>
                      <a:pPr algn="r" rtl="0">
                        <a:spcBef>
                          <a:spcPts val="0"/>
                        </a:spcBef>
                        <a:buNone/>
                      </a:pPr>
                      <a:r>
                        <a:rPr lang="en" sz="1800" b="1">
                          <a:solidFill>
                            <a:schemeClr val="dk1"/>
                          </a:solidFill>
                          <a:latin typeface="Proxima Nova"/>
                          <a:ea typeface="Proxima Nova"/>
                          <a:cs typeface="Proxima Nova"/>
                          <a:sym typeface="Proxima Nova"/>
                        </a:rPr>
                        <a:t>Resources</a:t>
                      </a:r>
                    </a:p>
                  </a:txBody>
                  <a:tcPr marL="91425" marR="91425" marT="91425" marB="91425">
                    <a:solidFill>
                      <a:srgbClr val="63D297">
                        <a:alpha val="36380"/>
                      </a:srgbClr>
                    </a:solidFill>
                  </a:tcPr>
                </a:tc>
                <a:tc gridSpan="2">
                  <a:txBody>
                    <a:bodyPr/>
                    <a:lstStyle/>
                    <a:p>
                      <a:pPr rtl="0">
                        <a:spcBef>
                          <a:spcPts val="0"/>
                        </a:spcBef>
                        <a:buNone/>
                      </a:pPr>
                      <a:r>
                        <a:rPr lang="en" sz="1800">
                          <a:latin typeface="Proxima Nova"/>
                          <a:ea typeface="Proxima Nova"/>
                          <a:cs typeface="Proxima Nova"/>
                          <a:sym typeface="Proxima Nova"/>
                        </a:rPr>
                        <a:t>1 Chrome cart ; 1 document camera; 1 projector and clicker; miscellaneous materials</a:t>
                      </a:r>
                    </a:p>
                  </a:txBody>
                  <a:tcPr marL="91425" marR="91425" marT="91425" marB="91425"/>
                </a:tc>
                <a:tc hMerge="1">
                  <a:txBody>
                    <a:bodyPr/>
                    <a:lstStyle/>
                    <a:p>
                      <a:endParaRPr lang="en-US"/>
                    </a:p>
                  </a:txBody>
                  <a:tcPr/>
                </a:tc>
              </a:tr>
              <a:tr h="381000">
                <a:tc>
                  <a:txBody>
                    <a:bodyPr/>
                    <a:lstStyle/>
                    <a:p>
                      <a:pPr algn="r" rtl="0">
                        <a:spcBef>
                          <a:spcPts val="0"/>
                        </a:spcBef>
                        <a:buNone/>
                      </a:pPr>
                      <a:r>
                        <a:rPr lang="en" sz="1800" b="1">
                          <a:solidFill>
                            <a:schemeClr val="dk1"/>
                          </a:solidFill>
                          <a:latin typeface="Proxima Nova"/>
                          <a:ea typeface="Proxima Nova"/>
                          <a:cs typeface="Proxima Nova"/>
                          <a:sym typeface="Proxima Nova"/>
                        </a:rPr>
                        <a:t>Daily Structure</a:t>
                      </a:r>
                    </a:p>
                  </a:txBody>
                  <a:tcPr marL="91425" marR="91425" marT="91425" marB="91425">
                    <a:solidFill>
                      <a:srgbClr val="63D297">
                        <a:alpha val="36380"/>
                      </a:srgbClr>
                    </a:solidFill>
                  </a:tcPr>
                </a:tc>
                <a:tc gridSpan="2">
                  <a:txBody>
                    <a:bodyPr/>
                    <a:lstStyle/>
                    <a:p>
                      <a:pPr rtl="0">
                        <a:spcBef>
                          <a:spcPts val="0"/>
                        </a:spcBef>
                        <a:buNone/>
                      </a:pPr>
                      <a:r>
                        <a:rPr lang="en" sz="1800">
                          <a:latin typeface="Proxima Nova"/>
                          <a:ea typeface="Proxima Nova"/>
                          <a:cs typeface="Proxima Nova"/>
                          <a:sym typeface="Proxima Nova"/>
                        </a:rPr>
                        <a:t>(1)  Vocabulary and background building</a:t>
                      </a:r>
                    </a:p>
                    <a:p>
                      <a:pPr rtl="0">
                        <a:spcBef>
                          <a:spcPts val="0"/>
                        </a:spcBef>
                        <a:buNone/>
                      </a:pPr>
                      <a:r>
                        <a:rPr lang="en" sz="1800">
                          <a:latin typeface="Proxima Nova"/>
                          <a:ea typeface="Proxima Nova"/>
                          <a:cs typeface="Proxima Nova"/>
                          <a:sym typeface="Proxima Nova"/>
                        </a:rPr>
                        <a:t>(2) Grammar time (focus on subordination and coordination)</a:t>
                      </a:r>
                    </a:p>
                    <a:p>
                      <a:pPr lvl="0" rtl="0">
                        <a:spcBef>
                          <a:spcPts val="0"/>
                        </a:spcBef>
                        <a:buNone/>
                      </a:pPr>
                      <a:r>
                        <a:rPr lang="en" sz="1800">
                          <a:latin typeface="Proxima Nova"/>
                          <a:ea typeface="Proxima Nova"/>
                          <a:cs typeface="Proxima Nova"/>
                          <a:sym typeface="Proxima Nova"/>
                        </a:rPr>
                        <a:t>(3) Pre-reading / interacting with text / extending understanding</a:t>
                      </a:r>
                    </a:p>
                  </a:txBody>
                  <a:tcPr marL="91425" marR="91425" marT="91425" marB="91425"/>
                </a:tc>
                <a:tc hMerge="1">
                  <a:txBody>
                    <a:bodyPr/>
                    <a:lstStyle/>
                    <a:p>
                      <a:endParaRPr lang="en-US"/>
                    </a:p>
                  </a:txBody>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129625"/>
            <a:ext cx="8520599" cy="712199"/>
          </a:xfrm>
          <a:prstGeom prst="rect">
            <a:avLst/>
          </a:prstGeom>
        </p:spPr>
        <p:txBody>
          <a:bodyPr lIns="91425" tIns="91425" rIns="91425" bIns="91425" anchor="t" anchorCtr="0">
            <a:noAutofit/>
          </a:bodyPr>
          <a:lstStyle/>
          <a:p>
            <a:pPr lvl="0" rtl="0">
              <a:spcBef>
                <a:spcPts val="0"/>
              </a:spcBef>
              <a:buNone/>
            </a:pPr>
            <a:r>
              <a:rPr lang="en" sz="3600" b="1">
                <a:solidFill>
                  <a:schemeClr val="accent5"/>
                </a:solidFill>
              </a:rPr>
              <a:t>Curriculum: ERWC</a:t>
            </a:r>
          </a:p>
        </p:txBody>
      </p:sp>
      <p:sp>
        <p:nvSpPr>
          <p:cNvPr id="117" name="Shape 117"/>
          <p:cNvSpPr txBox="1"/>
          <p:nvPr/>
        </p:nvSpPr>
        <p:spPr>
          <a:xfrm>
            <a:off x="3757650" y="899300"/>
            <a:ext cx="5289000" cy="3879299"/>
          </a:xfrm>
          <a:prstGeom prst="rect">
            <a:avLst/>
          </a:prstGeom>
          <a:noFill/>
          <a:ln>
            <a:noFill/>
          </a:ln>
        </p:spPr>
        <p:txBody>
          <a:bodyPr lIns="91425" tIns="91425" rIns="91425" bIns="91425" anchor="t" anchorCtr="0">
            <a:noAutofit/>
          </a:bodyPr>
          <a:lstStyle/>
          <a:p>
            <a:pPr marL="457200" lvl="0" indent="-368300" rtl="0">
              <a:spcBef>
                <a:spcPts val="0"/>
              </a:spcBef>
              <a:buSzPct val="100000"/>
              <a:buFont typeface="Proxima Nova"/>
              <a:buChar char="➢"/>
            </a:pPr>
            <a:r>
              <a:rPr lang="en" sz="2200">
                <a:latin typeface="Proxima Nova"/>
                <a:ea typeface="Proxima Nova"/>
                <a:cs typeface="Proxima Nova"/>
                <a:sym typeface="Proxima Nova"/>
              </a:rPr>
              <a:t>Expository Reading and Writing Course (ERWC) 7th Grade Unit</a:t>
            </a:r>
          </a:p>
          <a:p>
            <a:pPr marL="457200" lvl="0" indent="-368300" rtl="0">
              <a:spcBef>
                <a:spcPts val="0"/>
              </a:spcBef>
              <a:buSzPct val="100000"/>
              <a:buFont typeface="Proxima Nova"/>
              <a:buChar char="➢"/>
            </a:pPr>
            <a:r>
              <a:rPr lang="en" sz="2200">
                <a:latin typeface="Proxima Nova"/>
                <a:ea typeface="Proxima Nova"/>
                <a:cs typeface="Proxima Nova"/>
                <a:sym typeface="Proxima Nova"/>
              </a:rPr>
              <a:t>Estimated Lexile measure: 1210L</a:t>
            </a:r>
          </a:p>
          <a:p>
            <a:pPr marL="457200" lvl="0" indent="-368300" rtl="0">
              <a:spcBef>
                <a:spcPts val="0"/>
              </a:spcBef>
              <a:buSzPct val="100000"/>
              <a:buFont typeface="Proxima Nova"/>
              <a:buChar char="➢"/>
            </a:pPr>
            <a:r>
              <a:rPr lang="en" sz="2200">
                <a:latin typeface="Proxima Nova"/>
                <a:ea typeface="Proxima Nova"/>
                <a:cs typeface="Proxima Nova"/>
                <a:sym typeface="Proxima Nova"/>
              </a:rPr>
              <a:t>Additional text modifications</a:t>
            </a:r>
          </a:p>
          <a:p>
            <a:pPr marL="457200" lvl="0" indent="-368300" rtl="0">
              <a:spcBef>
                <a:spcPts val="0"/>
              </a:spcBef>
              <a:buSzPct val="100000"/>
              <a:buFont typeface="Proxima Nova"/>
              <a:buChar char="➢"/>
            </a:pPr>
            <a:r>
              <a:rPr lang="en" sz="2200">
                <a:latin typeface="Proxima Nova"/>
                <a:ea typeface="Proxima Nova"/>
                <a:cs typeface="Proxima Nova"/>
                <a:sym typeface="Proxima Nova"/>
              </a:rPr>
              <a:t>Supplemental texts:</a:t>
            </a:r>
          </a:p>
          <a:p>
            <a:pPr marL="914400" lvl="1" indent="-368300" rtl="0">
              <a:spcBef>
                <a:spcPts val="0"/>
              </a:spcBef>
              <a:buSzPct val="100000"/>
              <a:buFont typeface="Proxima Nova"/>
              <a:buChar char="○"/>
            </a:pPr>
            <a:r>
              <a:rPr lang="en" sz="2200">
                <a:latin typeface="Proxima Nova"/>
                <a:ea typeface="Proxima Nova"/>
                <a:cs typeface="Proxima Nova"/>
                <a:sym typeface="Proxima Nova"/>
              </a:rPr>
              <a:t>Speech</a:t>
            </a:r>
          </a:p>
          <a:p>
            <a:pPr marL="914400" lvl="1" indent="-368300" rtl="0">
              <a:spcBef>
                <a:spcPts val="0"/>
              </a:spcBef>
              <a:buSzPct val="100000"/>
              <a:buFont typeface="Proxima Nova"/>
              <a:buChar char="○"/>
            </a:pPr>
            <a:r>
              <a:rPr lang="en" sz="2200">
                <a:latin typeface="Proxima Nova"/>
                <a:ea typeface="Proxima Nova"/>
                <a:cs typeface="Proxima Nova"/>
                <a:sym typeface="Proxima Nova"/>
              </a:rPr>
              <a:t>Video</a:t>
            </a:r>
          </a:p>
          <a:p>
            <a:pPr marL="914400" lvl="1" indent="-368300" rtl="0">
              <a:spcBef>
                <a:spcPts val="0"/>
              </a:spcBef>
              <a:buSzPct val="100000"/>
              <a:buFont typeface="Proxima Nova"/>
              <a:buChar char="○"/>
            </a:pPr>
            <a:r>
              <a:rPr lang="en" sz="2200">
                <a:latin typeface="Proxima Nova"/>
                <a:ea typeface="Proxima Nova"/>
                <a:cs typeface="Proxima Nova"/>
                <a:sym typeface="Proxima Nova"/>
              </a:rPr>
              <a:t>News article</a:t>
            </a:r>
          </a:p>
          <a:p>
            <a:pPr marL="457200" lvl="0" indent="-368300" rtl="0">
              <a:spcBef>
                <a:spcPts val="0"/>
              </a:spcBef>
              <a:buSzPct val="100000"/>
              <a:buFont typeface="Proxima Nova"/>
              <a:buChar char="➢"/>
            </a:pPr>
            <a:r>
              <a:rPr lang="en" sz="2200">
                <a:latin typeface="Proxima Nova"/>
                <a:ea typeface="Proxima Nova"/>
                <a:cs typeface="Proxima Nova"/>
                <a:sym typeface="Proxima Nova"/>
              </a:rPr>
              <a:t>Supplemental tasks:</a:t>
            </a:r>
          </a:p>
          <a:p>
            <a:pPr marL="914400" lvl="1" indent="-368300" rtl="0">
              <a:spcBef>
                <a:spcPts val="0"/>
              </a:spcBef>
              <a:buSzPct val="100000"/>
              <a:buFont typeface="Proxima Nova"/>
              <a:buChar char="○"/>
            </a:pPr>
            <a:r>
              <a:rPr lang="en" sz="2200">
                <a:latin typeface="Proxima Nova"/>
                <a:ea typeface="Proxima Nova"/>
                <a:cs typeface="Proxima Nova"/>
                <a:sym typeface="Proxima Nova"/>
              </a:rPr>
              <a:t>Speaking and listening</a:t>
            </a:r>
          </a:p>
          <a:p>
            <a:pPr marL="914400" lvl="1" indent="-368300" rtl="0">
              <a:spcBef>
                <a:spcPts val="0"/>
              </a:spcBef>
              <a:buSzPct val="100000"/>
              <a:buFont typeface="Proxima Nova"/>
              <a:buChar char="○"/>
            </a:pPr>
            <a:r>
              <a:rPr lang="en" sz="2200">
                <a:latin typeface="Proxima Nova"/>
                <a:ea typeface="Proxima Nova"/>
                <a:cs typeface="Proxima Nova"/>
                <a:sym typeface="Proxima Nova"/>
              </a:rPr>
              <a:t>Writing</a:t>
            </a:r>
          </a:p>
        </p:txBody>
      </p:sp>
      <p:grpSp>
        <p:nvGrpSpPr>
          <p:cNvPr id="118" name="Shape 118"/>
          <p:cNvGrpSpPr/>
          <p:nvPr/>
        </p:nvGrpSpPr>
        <p:grpSpPr>
          <a:xfrm>
            <a:off x="349369" y="3152845"/>
            <a:ext cx="2404200" cy="1665899"/>
            <a:chOff x="251494" y="2987795"/>
            <a:chExt cx="2404200" cy="1665899"/>
          </a:xfrm>
        </p:grpSpPr>
        <p:pic>
          <p:nvPicPr>
            <p:cNvPr id="119" name="Shape 119"/>
            <p:cNvPicPr preferRelativeResize="0"/>
            <p:nvPr/>
          </p:nvPicPr>
          <p:blipFill>
            <a:blip r:embed="rId3">
              <a:alphaModFix/>
            </a:blip>
            <a:stretch>
              <a:fillRect/>
            </a:stretch>
          </p:blipFill>
          <p:spPr>
            <a:xfrm>
              <a:off x="251511" y="3000470"/>
              <a:ext cx="2388299" cy="1640564"/>
            </a:xfrm>
            <a:prstGeom prst="rect">
              <a:avLst/>
            </a:prstGeom>
            <a:noFill/>
            <a:ln>
              <a:noFill/>
            </a:ln>
          </p:spPr>
        </p:pic>
        <p:sp>
          <p:nvSpPr>
            <p:cNvPr id="120" name="Shape 120"/>
            <p:cNvSpPr/>
            <p:nvPr/>
          </p:nvSpPr>
          <p:spPr>
            <a:xfrm>
              <a:off x="251494" y="2987795"/>
              <a:ext cx="2404200" cy="16658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21" name="Shape 121"/>
          <p:cNvGrpSpPr/>
          <p:nvPr/>
        </p:nvGrpSpPr>
        <p:grpSpPr>
          <a:xfrm>
            <a:off x="1285087" y="2208395"/>
            <a:ext cx="2321713" cy="1661399"/>
            <a:chOff x="3012087" y="1862970"/>
            <a:chExt cx="2321713" cy="1661399"/>
          </a:xfrm>
        </p:grpSpPr>
        <p:pic>
          <p:nvPicPr>
            <p:cNvPr id="122" name="Shape 122"/>
            <p:cNvPicPr preferRelativeResize="0"/>
            <p:nvPr/>
          </p:nvPicPr>
          <p:blipFill>
            <a:blip r:embed="rId4">
              <a:alphaModFix/>
            </a:blip>
            <a:stretch>
              <a:fillRect/>
            </a:stretch>
          </p:blipFill>
          <p:spPr>
            <a:xfrm>
              <a:off x="3012087" y="1870759"/>
              <a:ext cx="2321713" cy="1645830"/>
            </a:xfrm>
            <a:prstGeom prst="rect">
              <a:avLst/>
            </a:prstGeom>
            <a:noFill/>
            <a:ln>
              <a:noFill/>
            </a:ln>
          </p:spPr>
        </p:pic>
        <p:sp>
          <p:nvSpPr>
            <p:cNvPr id="123" name="Shape 123"/>
            <p:cNvSpPr/>
            <p:nvPr/>
          </p:nvSpPr>
          <p:spPr>
            <a:xfrm>
              <a:off x="3015399" y="1862970"/>
              <a:ext cx="2315100" cy="1661399"/>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24" name="Shape 124"/>
          <p:cNvGrpSpPr/>
          <p:nvPr/>
        </p:nvGrpSpPr>
        <p:grpSpPr>
          <a:xfrm>
            <a:off x="349372" y="974174"/>
            <a:ext cx="1626704" cy="2046330"/>
            <a:chOff x="5529050" y="840425"/>
            <a:chExt cx="2996324" cy="3879300"/>
          </a:xfrm>
        </p:grpSpPr>
        <p:pic>
          <p:nvPicPr>
            <p:cNvPr id="125" name="Shape 125"/>
            <p:cNvPicPr preferRelativeResize="0"/>
            <p:nvPr/>
          </p:nvPicPr>
          <p:blipFill>
            <a:blip r:embed="rId5">
              <a:alphaModFix/>
            </a:blip>
            <a:stretch>
              <a:fillRect/>
            </a:stretch>
          </p:blipFill>
          <p:spPr>
            <a:xfrm>
              <a:off x="5529050" y="841825"/>
              <a:ext cx="2984541" cy="3877900"/>
            </a:xfrm>
            <a:prstGeom prst="rect">
              <a:avLst/>
            </a:prstGeom>
            <a:noFill/>
            <a:ln>
              <a:noFill/>
            </a:ln>
          </p:spPr>
        </p:pic>
        <p:sp>
          <p:nvSpPr>
            <p:cNvPr id="126" name="Shape 126"/>
            <p:cNvSpPr/>
            <p:nvPr/>
          </p:nvSpPr>
          <p:spPr>
            <a:xfrm>
              <a:off x="5540675" y="840425"/>
              <a:ext cx="2984699" cy="38778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21EF9580A4F419E9EC9582C0896F7" ma:contentTypeVersion="1" ma:contentTypeDescription="Create a new document." ma:contentTypeScope="" ma:versionID="afaf5583c8d44b90e93cbb4bef94136a">
  <xsd:schema xmlns:xsd="http://www.w3.org/2001/XMLSchema" xmlns:xs="http://www.w3.org/2001/XMLSchema" xmlns:p="http://schemas.microsoft.com/office/2006/metadata/properties" xmlns:ns1="http://schemas.microsoft.com/sharepoint/v3" xmlns:ns2="a23e6d57-d8a4-4f46-af0d-446ccfa6714c" targetNamespace="http://schemas.microsoft.com/office/2006/metadata/properties" ma:root="true" ma:fieldsID="7387a209492393dfe79e573b9c7465db" ns1:_="" ns2:_="">
    <xsd:import namespace="http://schemas.microsoft.com/sharepoint/v3"/>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23e6d57-d8a4-4f46-af0d-446ccfa6714c">7TUPDFEVKPPK-1768154569-4</_dlc_DocId>
    <_dlc_DocIdUrl xmlns="a23e6d57-d8a4-4f46-af0d-446ccfa6714c">
      <Url>https://www.sccoe.org/mahe/access/_layouts/15/DocIdRedir.aspx?ID=7TUPDFEVKPPK-1768154569-4</Url>
      <Description>7TUPDFEVKPPK-1768154569-4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47B232-1659-4F95-A4F4-9B11E130EF9B}"/>
</file>

<file path=customXml/itemProps2.xml><?xml version="1.0" encoding="utf-8"?>
<ds:datastoreItem xmlns:ds="http://schemas.openxmlformats.org/officeDocument/2006/customXml" ds:itemID="{8676B5DD-9B91-41D1-820A-6850875D2BB3}"/>
</file>

<file path=customXml/itemProps3.xml><?xml version="1.0" encoding="utf-8"?>
<ds:datastoreItem xmlns:ds="http://schemas.openxmlformats.org/officeDocument/2006/customXml" ds:itemID="{488A8A93-D3CB-4214-B769-E68B8713E5B9}"/>
</file>

<file path=customXml/itemProps4.xml><?xml version="1.0" encoding="utf-8"?>
<ds:datastoreItem xmlns:ds="http://schemas.openxmlformats.org/officeDocument/2006/customXml" ds:itemID="{EBBA5CCE-6EF4-4F9B-876A-D0B15C98EE8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On-screen Show (16:9)</PresentationFormat>
  <Paragraphs>242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spearmint</vt:lpstr>
      <vt:lpstr>Options for following along on your device:  Snap the QR code  Go to the link  Click on the summit website link</vt:lpstr>
      <vt:lpstr>Learning Language Through Grade-Appropriate Content:  The High School Newcomer’s Challenge</vt:lpstr>
      <vt:lpstr>Topics</vt:lpstr>
      <vt:lpstr>PowerPoint Presentation</vt:lpstr>
      <vt:lpstr>Program Design and Implementation</vt:lpstr>
      <vt:lpstr>CUHSD ELD Course Pathway</vt:lpstr>
      <vt:lpstr>Purpose</vt:lpstr>
      <vt:lpstr>Design</vt:lpstr>
      <vt:lpstr>Curriculum: ERWC</vt:lpstr>
      <vt:lpstr>Modified Texts</vt:lpstr>
      <vt:lpstr>Curriculum: WRITE Institute Gist Summary</vt:lpstr>
      <vt:lpstr>Curriculum: Modified Graff Template</vt:lpstr>
      <vt:lpstr>Module Objectives</vt:lpstr>
      <vt:lpstr>Rationale</vt:lpstr>
      <vt:lpstr>Samples of Student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Non-Negotiables and Recommendations</vt:lpstr>
      <vt:lpstr>PowerPoint Presentation</vt:lpstr>
      <vt:lpstr>PowerPoint Presentation</vt:lpstr>
      <vt:lpstr>PowerPoint Presentation</vt:lpstr>
      <vt:lpstr>PowerPoint Presentation</vt:lpstr>
      <vt:lpstr>References </vt:lpstr>
      <vt:lpstr>PowerPoint Presentation</vt:lpstr>
      <vt:lpstr>Student Demographics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for following along on your device:  Snap the QR code  Go to the link  Click on the summit website link</dc:title>
  <dc:creator>Keysha Doutherd</dc:creator>
  <cp:keywords/>
  <dc:description/>
  <cp:lastModifiedBy>Keysha Doutherd</cp:lastModifiedBy>
  <cp:revision>1</cp:revision>
  <dcterms:modified xsi:type="dcterms:W3CDTF">2015-10-23T23:20:28Z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0x01010086121EF9580A4F419E9EC9582C0896F7</vt:lpwstr>
  </property>
  <property fmtid="{D5CDD505-2E9C-101B-9397-08002B2CF9AE}" pid="3" name="_dlc_DocIdItemGuid">
    <vt:lpwstr>6102a29e-f9d2-46b5-93c3-f42c043d9c94</vt:lpwstr>
  </property>
</Properties>
</file>